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3"/>
  </p:notesMasterIdLst>
  <p:sldIdLst>
    <p:sldId id="432" r:id="rId2"/>
    <p:sldId id="269" r:id="rId3"/>
    <p:sldId id="357" r:id="rId4"/>
    <p:sldId id="415" r:id="rId5"/>
    <p:sldId id="338" r:id="rId6"/>
    <p:sldId id="435" r:id="rId7"/>
    <p:sldId id="424" r:id="rId8"/>
    <p:sldId id="423" r:id="rId9"/>
    <p:sldId id="436" r:id="rId10"/>
    <p:sldId id="438" r:id="rId11"/>
    <p:sldId id="439" r:id="rId12"/>
    <p:sldId id="440" r:id="rId13"/>
    <p:sldId id="441" r:id="rId14"/>
    <p:sldId id="442" r:id="rId15"/>
    <p:sldId id="443" r:id="rId16"/>
    <p:sldId id="444" r:id="rId17"/>
    <p:sldId id="445" r:id="rId18"/>
    <p:sldId id="446" r:id="rId19"/>
    <p:sldId id="447" r:id="rId20"/>
    <p:sldId id="437" r:id="rId21"/>
    <p:sldId id="427" r:id="rId22"/>
    <p:sldId id="448" r:id="rId23"/>
    <p:sldId id="428" r:id="rId24"/>
    <p:sldId id="352" r:id="rId25"/>
    <p:sldId id="449" r:id="rId26"/>
    <p:sldId id="353" r:id="rId27"/>
    <p:sldId id="450" r:id="rId28"/>
    <p:sldId id="451" r:id="rId29"/>
    <p:sldId id="355" r:id="rId30"/>
    <p:sldId id="452" r:id="rId31"/>
    <p:sldId id="453" r:id="rId32"/>
    <p:sldId id="356" r:id="rId33"/>
    <p:sldId id="358" r:id="rId34"/>
    <p:sldId id="359" r:id="rId35"/>
    <p:sldId id="360" r:id="rId36"/>
    <p:sldId id="361" r:id="rId37"/>
    <p:sldId id="455" r:id="rId38"/>
    <p:sldId id="362" r:id="rId39"/>
    <p:sldId id="363" r:id="rId40"/>
    <p:sldId id="364" r:id="rId41"/>
    <p:sldId id="365" r:id="rId42"/>
    <p:sldId id="454" r:id="rId43"/>
    <p:sldId id="369" r:id="rId44"/>
    <p:sldId id="456" r:id="rId45"/>
    <p:sldId id="377" r:id="rId46"/>
    <p:sldId id="372" r:id="rId47"/>
    <p:sldId id="378" r:id="rId48"/>
    <p:sldId id="373" r:id="rId49"/>
    <p:sldId id="374" r:id="rId50"/>
    <p:sldId id="457" r:id="rId51"/>
    <p:sldId id="458" r:id="rId52"/>
    <p:sldId id="379" r:id="rId53"/>
    <p:sldId id="375" r:id="rId54"/>
    <p:sldId id="459" r:id="rId55"/>
    <p:sldId id="376" r:id="rId56"/>
    <p:sldId id="460" r:id="rId57"/>
    <p:sldId id="380" r:id="rId58"/>
    <p:sldId id="461" r:id="rId59"/>
    <p:sldId id="429" r:id="rId60"/>
    <p:sldId id="462" r:id="rId61"/>
    <p:sldId id="381" r:id="rId62"/>
    <p:sldId id="384" r:id="rId63"/>
    <p:sldId id="463" r:id="rId64"/>
    <p:sldId id="385" r:id="rId65"/>
    <p:sldId id="464" r:id="rId66"/>
    <p:sldId id="386" r:id="rId67"/>
    <p:sldId id="387" r:id="rId68"/>
    <p:sldId id="430" r:id="rId69"/>
    <p:sldId id="433" r:id="rId70"/>
    <p:sldId id="389" r:id="rId71"/>
    <p:sldId id="431" r:id="rId72"/>
    <p:sldId id="465" r:id="rId73"/>
    <p:sldId id="466" r:id="rId74"/>
    <p:sldId id="434" r:id="rId75"/>
    <p:sldId id="467" r:id="rId76"/>
    <p:sldId id="468" r:id="rId77"/>
    <p:sldId id="469" r:id="rId78"/>
    <p:sldId id="470" r:id="rId79"/>
    <p:sldId id="471" r:id="rId80"/>
    <p:sldId id="392" r:id="rId81"/>
    <p:sldId id="393" r:id="rId82"/>
    <p:sldId id="394" r:id="rId83"/>
    <p:sldId id="395" r:id="rId84"/>
    <p:sldId id="396" r:id="rId85"/>
    <p:sldId id="397" r:id="rId86"/>
    <p:sldId id="398" r:id="rId87"/>
    <p:sldId id="399" r:id="rId88"/>
    <p:sldId id="400" r:id="rId89"/>
    <p:sldId id="401" r:id="rId90"/>
    <p:sldId id="402" r:id="rId91"/>
    <p:sldId id="403" r:id="rId92"/>
    <p:sldId id="404" r:id="rId93"/>
    <p:sldId id="405" r:id="rId94"/>
    <p:sldId id="406" r:id="rId95"/>
    <p:sldId id="408" r:id="rId96"/>
    <p:sldId id="409" r:id="rId97"/>
    <p:sldId id="410" r:id="rId98"/>
    <p:sldId id="411" r:id="rId99"/>
    <p:sldId id="414" r:id="rId100"/>
    <p:sldId id="412" r:id="rId101"/>
    <p:sldId id="413" r:id="rId10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74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F634C6-BC81-42A1-B6AE-583EB743BA46}" type="datetimeFigureOut">
              <a:rPr lang="tr-TR" smtClean="0"/>
              <a:t>17.11.2018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AC80EE-C2B2-48F9-8977-37D275CC68F9}" type="slidenum">
              <a:rPr lang="tr-TR" smtClean="0"/>
              <a:t>‹#›</a:t>
            </a:fld>
            <a:endParaRPr lang="tr-TR"/>
          </a:p>
        </p:txBody>
      </p:sp>
    </p:spTree>
    <p:extLst>
      <p:ext uri="{BB962C8B-B14F-4D97-AF65-F5344CB8AC3E}">
        <p14:creationId xmlns:p14="http://schemas.microsoft.com/office/powerpoint/2010/main" val="3833139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7</a:t>
            </a:fld>
            <a:endParaRPr lang="tr-TR"/>
          </a:p>
        </p:txBody>
      </p:sp>
    </p:spTree>
    <p:extLst>
      <p:ext uri="{BB962C8B-B14F-4D97-AF65-F5344CB8AC3E}">
        <p14:creationId xmlns:p14="http://schemas.microsoft.com/office/powerpoint/2010/main" val="2328072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17</a:t>
            </a:fld>
            <a:endParaRPr lang="tr-TR"/>
          </a:p>
        </p:txBody>
      </p:sp>
    </p:spTree>
    <p:extLst>
      <p:ext uri="{BB962C8B-B14F-4D97-AF65-F5344CB8AC3E}">
        <p14:creationId xmlns:p14="http://schemas.microsoft.com/office/powerpoint/2010/main" val="2250507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18</a:t>
            </a:fld>
            <a:endParaRPr lang="tr-TR"/>
          </a:p>
        </p:txBody>
      </p:sp>
    </p:spTree>
    <p:extLst>
      <p:ext uri="{BB962C8B-B14F-4D97-AF65-F5344CB8AC3E}">
        <p14:creationId xmlns:p14="http://schemas.microsoft.com/office/powerpoint/2010/main" val="648253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19</a:t>
            </a:fld>
            <a:endParaRPr lang="tr-TR"/>
          </a:p>
        </p:txBody>
      </p:sp>
    </p:spTree>
    <p:extLst>
      <p:ext uri="{BB962C8B-B14F-4D97-AF65-F5344CB8AC3E}">
        <p14:creationId xmlns:p14="http://schemas.microsoft.com/office/powerpoint/2010/main" val="467211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21</a:t>
            </a:fld>
            <a:endParaRPr lang="tr-TR"/>
          </a:p>
        </p:txBody>
      </p:sp>
    </p:spTree>
    <p:extLst>
      <p:ext uri="{BB962C8B-B14F-4D97-AF65-F5344CB8AC3E}">
        <p14:creationId xmlns:p14="http://schemas.microsoft.com/office/powerpoint/2010/main" val="935869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23</a:t>
            </a:fld>
            <a:endParaRPr lang="tr-TR"/>
          </a:p>
        </p:txBody>
      </p:sp>
    </p:spTree>
    <p:extLst>
      <p:ext uri="{BB962C8B-B14F-4D97-AF65-F5344CB8AC3E}">
        <p14:creationId xmlns:p14="http://schemas.microsoft.com/office/powerpoint/2010/main" val="3904421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24</a:t>
            </a:fld>
            <a:endParaRPr lang="tr-TR"/>
          </a:p>
        </p:txBody>
      </p:sp>
    </p:spTree>
    <p:extLst>
      <p:ext uri="{BB962C8B-B14F-4D97-AF65-F5344CB8AC3E}">
        <p14:creationId xmlns:p14="http://schemas.microsoft.com/office/powerpoint/2010/main" val="2282351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25</a:t>
            </a:fld>
            <a:endParaRPr lang="tr-TR"/>
          </a:p>
        </p:txBody>
      </p:sp>
    </p:spTree>
    <p:extLst>
      <p:ext uri="{BB962C8B-B14F-4D97-AF65-F5344CB8AC3E}">
        <p14:creationId xmlns:p14="http://schemas.microsoft.com/office/powerpoint/2010/main" val="653022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26</a:t>
            </a:fld>
            <a:endParaRPr lang="tr-TR"/>
          </a:p>
        </p:txBody>
      </p:sp>
    </p:spTree>
    <p:extLst>
      <p:ext uri="{BB962C8B-B14F-4D97-AF65-F5344CB8AC3E}">
        <p14:creationId xmlns:p14="http://schemas.microsoft.com/office/powerpoint/2010/main" val="3155708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27</a:t>
            </a:fld>
            <a:endParaRPr lang="tr-TR"/>
          </a:p>
        </p:txBody>
      </p:sp>
    </p:spTree>
    <p:extLst>
      <p:ext uri="{BB962C8B-B14F-4D97-AF65-F5344CB8AC3E}">
        <p14:creationId xmlns:p14="http://schemas.microsoft.com/office/powerpoint/2010/main" val="32972920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28</a:t>
            </a:fld>
            <a:endParaRPr lang="tr-TR"/>
          </a:p>
        </p:txBody>
      </p:sp>
    </p:spTree>
    <p:extLst>
      <p:ext uri="{BB962C8B-B14F-4D97-AF65-F5344CB8AC3E}">
        <p14:creationId xmlns:p14="http://schemas.microsoft.com/office/powerpoint/2010/main" val="4071013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8</a:t>
            </a:fld>
            <a:endParaRPr lang="tr-TR"/>
          </a:p>
        </p:txBody>
      </p:sp>
    </p:spTree>
    <p:extLst>
      <p:ext uri="{BB962C8B-B14F-4D97-AF65-F5344CB8AC3E}">
        <p14:creationId xmlns:p14="http://schemas.microsoft.com/office/powerpoint/2010/main" val="3071130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30</a:t>
            </a:fld>
            <a:endParaRPr lang="tr-TR"/>
          </a:p>
        </p:txBody>
      </p:sp>
    </p:spTree>
    <p:extLst>
      <p:ext uri="{BB962C8B-B14F-4D97-AF65-F5344CB8AC3E}">
        <p14:creationId xmlns:p14="http://schemas.microsoft.com/office/powerpoint/2010/main" val="2805117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31</a:t>
            </a:fld>
            <a:endParaRPr lang="tr-TR"/>
          </a:p>
        </p:txBody>
      </p:sp>
    </p:spTree>
    <p:extLst>
      <p:ext uri="{BB962C8B-B14F-4D97-AF65-F5344CB8AC3E}">
        <p14:creationId xmlns:p14="http://schemas.microsoft.com/office/powerpoint/2010/main" val="634815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33</a:t>
            </a:fld>
            <a:endParaRPr lang="tr-TR"/>
          </a:p>
        </p:txBody>
      </p:sp>
    </p:spTree>
    <p:extLst>
      <p:ext uri="{BB962C8B-B14F-4D97-AF65-F5344CB8AC3E}">
        <p14:creationId xmlns:p14="http://schemas.microsoft.com/office/powerpoint/2010/main" val="2673766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35</a:t>
            </a:fld>
            <a:endParaRPr lang="tr-TR"/>
          </a:p>
        </p:txBody>
      </p:sp>
    </p:spTree>
    <p:extLst>
      <p:ext uri="{BB962C8B-B14F-4D97-AF65-F5344CB8AC3E}">
        <p14:creationId xmlns:p14="http://schemas.microsoft.com/office/powerpoint/2010/main" val="12430340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36</a:t>
            </a:fld>
            <a:endParaRPr lang="tr-TR"/>
          </a:p>
        </p:txBody>
      </p:sp>
    </p:spTree>
    <p:extLst>
      <p:ext uri="{BB962C8B-B14F-4D97-AF65-F5344CB8AC3E}">
        <p14:creationId xmlns:p14="http://schemas.microsoft.com/office/powerpoint/2010/main" val="3046489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37</a:t>
            </a:fld>
            <a:endParaRPr lang="tr-TR"/>
          </a:p>
        </p:txBody>
      </p:sp>
    </p:spTree>
    <p:extLst>
      <p:ext uri="{BB962C8B-B14F-4D97-AF65-F5344CB8AC3E}">
        <p14:creationId xmlns:p14="http://schemas.microsoft.com/office/powerpoint/2010/main" val="41565413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39</a:t>
            </a:fld>
            <a:endParaRPr lang="tr-TR"/>
          </a:p>
        </p:txBody>
      </p:sp>
    </p:spTree>
    <p:extLst>
      <p:ext uri="{BB962C8B-B14F-4D97-AF65-F5344CB8AC3E}">
        <p14:creationId xmlns:p14="http://schemas.microsoft.com/office/powerpoint/2010/main" val="9767585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41</a:t>
            </a:fld>
            <a:endParaRPr lang="tr-TR"/>
          </a:p>
        </p:txBody>
      </p:sp>
    </p:spTree>
    <p:extLst>
      <p:ext uri="{BB962C8B-B14F-4D97-AF65-F5344CB8AC3E}">
        <p14:creationId xmlns:p14="http://schemas.microsoft.com/office/powerpoint/2010/main" val="75489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43</a:t>
            </a:fld>
            <a:endParaRPr lang="tr-TR"/>
          </a:p>
        </p:txBody>
      </p:sp>
    </p:spTree>
    <p:extLst>
      <p:ext uri="{BB962C8B-B14F-4D97-AF65-F5344CB8AC3E}">
        <p14:creationId xmlns:p14="http://schemas.microsoft.com/office/powerpoint/2010/main" val="175882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44</a:t>
            </a:fld>
            <a:endParaRPr lang="tr-TR"/>
          </a:p>
        </p:txBody>
      </p:sp>
    </p:spTree>
    <p:extLst>
      <p:ext uri="{BB962C8B-B14F-4D97-AF65-F5344CB8AC3E}">
        <p14:creationId xmlns:p14="http://schemas.microsoft.com/office/powerpoint/2010/main" val="2713037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10</a:t>
            </a:fld>
            <a:endParaRPr lang="tr-TR"/>
          </a:p>
        </p:txBody>
      </p:sp>
    </p:spTree>
    <p:extLst>
      <p:ext uri="{BB962C8B-B14F-4D97-AF65-F5344CB8AC3E}">
        <p14:creationId xmlns:p14="http://schemas.microsoft.com/office/powerpoint/2010/main" val="17156523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46</a:t>
            </a:fld>
            <a:endParaRPr lang="tr-TR"/>
          </a:p>
        </p:txBody>
      </p:sp>
    </p:spTree>
    <p:extLst>
      <p:ext uri="{BB962C8B-B14F-4D97-AF65-F5344CB8AC3E}">
        <p14:creationId xmlns:p14="http://schemas.microsoft.com/office/powerpoint/2010/main" val="16043935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47</a:t>
            </a:fld>
            <a:endParaRPr lang="tr-TR"/>
          </a:p>
        </p:txBody>
      </p:sp>
    </p:spTree>
    <p:extLst>
      <p:ext uri="{BB962C8B-B14F-4D97-AF65-F5344CB8AC3E}">
        <p14:creationId xmlns:p14="http://schemas.microsoft.com/office/powerpoint/2010/main" val="17833044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48</a:t>
            </a:fld>
            <a:endParaRPr lang="tr-TR"/>
          </a:p>
        </p:txBody>
      </p:sp>
    </p:spTree>
    <p:extLst>
      <p:ext uri="{BB962C8B-B14F-4D97-AF65-F5344CB8AC3E}">
        <p14:creationId xmlns:p14="http://schemas.microsoft.com/office/powerpoint/2010/main" val="22036158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49</a:t>
            </a:fld>
            <a:endParaRPr lang="tr-TR"/>
          </a:p>
        </p:txBody>
      </p:sp>
    </p:spTree>
    <p:extLst>
      <p:ext uri="{BB962C8B-B14F-4D97-AF65-F5344CB8AC3E}">
        <p14:creationId xmlns:p14="http://schemas.microsoft.com/office/powerpoint/2010/main" val="39892898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50</a:t>
            </a:fld>
            <a:endParaRPr lang="tr-TR"/>
          </a:p>
        </p:txBody>
      </p:sp>
    </p:spTree>
    <p:extLst>
      <p:ext uri="{BB962C8B-B14F-4D97-AF65-F5344CB8AC3E}">
        <p14:creationId xmlns:p14="http://schemas.microsoft.com/office/powerpoint/2010/main" val="2039720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51</a:t>
            </a:fld>
            <a:endParaRPr lang="tr-TR"/>
          </a:p>
        </p:txBody>
      </p:sp>
    </p:spTree>
    <p:extLst>
      <p:ext uri="{BB962C8B-B14F-4D97-AF65-F5344CB8AC3E}">
        <p14:creationId xmlns:p14="http://schemas.microsoft.com/office/powerpoint/2010/main" val="38422422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53</a:t>
            </a:fld>
            <a:endParaRPr lang="tr-TR"/>
          </a:p>
        </p:txBody>
      </p:sp>
    </p:spTree>
    <p:extLst>
      <p:ext uri="{BB962C8B-B14F-4D97-AF65-F5344CB8AC3E}">
        <p14:creationId xmlns:p14="http://schemas.microsoft.com/office/powerpoint/2010/main" val="8059698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54</a:t>
            </a:fld>
            <a:endParaRPr lang="tr-TR"/>
          </a:p>
        </p:txBody>
      </p:sp>
    </p:spTree>
    <p:extLst>
      <p:ext uri="{BB962C8B-B14F-4D97-AF65-F5344CB8AC3E}">
        <p14:creationId xmlns:p14="http://schemas.microsoft.com/office/powerpoint/2010/main" val="2422586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56</a:t>
            </a:fld>
            <a:endParaRPr lang="tr-TR"/>
          </a:p>
        </p:txBody>
      </p:sp>
    </p:spTree>
    <p:extLst>
      <p:ext uri="{BB962C8B-B14F-4D97-AF65-F5344CB8AC3E}">
        <p14:creationId xmlns:p14="http://schemas.microsoft.com/office/powerpoint/2010/main" val="13313970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57</a:t>
            </a:fld>
            <a:endParaRPr lang="tr-TR"/>
          </a:p>
        </p:txBody>
      </p:sp>
    </p:spTree>
    <p:extLst>
      <p:ext uri="{BB962C8B-B14F-4D97-AF65-F5344CB8AC3E}">
        <p14:creationId xmlns:p14="http://schemas.microsoft.com/office/powerpoint/2010/main" val="3104057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11</a:t>
            </a:fld>
            <a:endParaRPr lang="tr-TR"/>
          </a:p>
        </p:txBody>
      </p:sp>
    </p:spTree>
    <p:extLst>
      <p:ext uri="{BB962C8B-B14F-4D97-AF65-F5344CB8AC3E}">
        <p14:creationId xmlns:p14="http://schemas.microsoft.com/office/powerpoint/2010/main" val="25169031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58</a:t>
            </a:fld>
            <a:endParaRPr lang="tr-TR"/>
          </a:p>
        </p:txBody>
      </p:sp>
    </p:spTree>
    <p:extLst>
      <p:ext uri="{BB962C8B-B14F-4D97-AF65-F5344CB8AC3E}">
        <p14:creationId xmlns:p14="http://schemas.microsoft.com/office/powerpoint/2010/main" val="29342785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59</a:t>
            </a:fld>
            <a:endParaRPr lang="tr-TR"/>
          </a:p>
        </p:txBody>
      </p:sp>
    </p:spTree>
    <p:extLst>
      <p:ext uri="{BB962C8B-B14F-4D97-AF65-F5344CB8AC3E}">
        <p14:creationId xmlns:p14="http://schemas.microsoft.com/office/powerpoint/2010/main" val="22594589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60</a:t>
            </a:fld>
            <a:endParaRPr lang="tr-TR"/>
          </a:p>
        </p:txBody>
      </p:sp>
    </p:spTree>
    <p:extLst>
      <p:ext uri="{BB962C8B-B14F-4D97-AF65-F5344CB8AC3E}">
        <p14:creationId xmlns:p14="http://schemas.microsoft.com/office/powerpoint/2010/main" val="23455263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62</a:t>
            </a:fld>
            <a:endParaRPr lang="tr-TR"/>
          </a:p>
        </p:txBody>
      </p:sp>
    </p:spTree>
    <p:extLst>
      <p:ext uri="{BB962C8B-B14F-4D97-AF65-F5344CB8AC3E}">
        <p14:creationId xmlns:p14="http://schemas.microsoft.com/office/powerpoint/2010/main" val="14236641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66</a:t>
            </a:fld>
            <a:endParaRPr lang="tr-TR"/>
          </a:p>
        </p:txBody>
      </p:sp>
    </p:spTree>
    <p:extLst>
      <p:ext uri="{BB962C8B-B14F-4D97-AF65-F5344CB8AC3E}">
        <p14:creationId xmlns:p14="http://schemas.microsoft.com/office/powerpoint/2010/main" val="28457598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68</a:t>
            </a:fld>
            <a:endParaRPr lang="tr-TR"/>
          </a:p>
        </p:txBody>
      </p:sp>
    </p:spTree>
    <p:extLst>
      <p:ext uri="{BB962C8B-B14F-4D97-AF65-F5344CB8AC3E}">
        <p14:creationId xmlns:p14="http://schemas.microsoft.com/office/powerpoint/2010/main" val="32469375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70</a:t>
            </a:fld>
            <a:endParaRPr lang="tr-TR"/>
          </a:p>
        </p:txBody>
      </p:sp>
    </p:spTree>
    <p:extLst>
      <p:ext uri="{BB962C8B-B14F-4D97-AF65-F5344CB8AC3E}">
        <p14:creationId xmlns:p14="http://schemas.microsoft.com/office/powerpoint/2010/main" val="39167835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71</a:t>
            </a:fld>
            <a:endParaRPr lang="tr-TR"/>
          </a:p>
        </p:txBody>
      </p:sp>
    </p:spTree>
    <p:extLst>
      <p:ext uri="{BB962C8B-B14F-4D97-AF65-F5344CB8AC3E}">
        <p14:creationId xmlns:p14="http://schemas.microsoft.com/office/powerpoint/2010/main" val="12497274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81</a:t>
            </a:fld>
            <a:endParaRPr lang="tr-TR"/>
          </a:p>
        </p:txBody>
      </p:sp>
    </p:spTree>
    <p:extLst>
      <p:ext uri="{BB962C8B-B14F-4D97-AF65-F5344CB8AC3E}">
        <p14:creationId xmlns:p14="http://schemas.microsoft.com/office/powerpoint/2010/main" val="26415311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83</a:t>
            </a:fld>
            <a:endParaRPr lang="tr-TR"/>
          </a:p>
        </p:txBody>
      </p:sp>
    </p:spTree>
    <p:extLst>
      <p:ext uri="{BB962C8B-B14F-4D97-AF65-F5344CB8AC3E}">
        <p14:creationId xmlns:p14="http://schemas.microsoft.com/office/powerpoint/2010/main" val="891104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12</a:t>
            </a:fld>
            <a:endParaRPr lang="tr-TR"/>
          </a:p>
        </p:txBody>
      </p:sp>
    </p:spTree>
    <p:extLst>
      <p:ext uri="{BB962C8B-B14F-4D97-AF65-F5344CB8AC3E}">
        <p14:creationId xmlns:p14="http://schemas.microsoft.com/office/powerpoint/2010/main" val="3415223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85</a:t>
            </a:fld>
            <a:endParaRPr lang="tr-TR"/>
          </a:p>
        </p:txBody>
      </p:sp>
    </p:spTree>
    <p:extLst>
      <p:ext uri="{BB962C8B-B14F-4D97-AF65-F5344CB8AC3E}">
        <p14:creationId xmlns:p14="http://schemas.microsoft.com/office/powerpoint/2010/main" val="12151040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87</a:t>
            </a:fld>
            <a:endParaRPr lang="tr-TR"/>
          </a:p>
        </p:txBody>
      </p:sp>
    </p:spTree>
    <p:extLst>
      <p:ext uri="{BB962C8B-B14F-4D97-AF65-F5344CB8AC3E}">
        <p14:creationId xmlns:p14="http://schemas.microsoft.com/office/powerpoint/2010/main" val="14794622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89</a:t>
            </a:fld>
            <a:endParaRPr lang="tr-TR"/>
          </a:p>
        </p:txBody>
      </p:sp>
    </p:spTree>
    <p:extLst>
      <p:ext uri="{BB962C8B-B14F-4D97-AF65-F5344CB8AC3E}">
        <p14:creationId xmlns:p14="http://schemas.microsoft.com/office/powerpoint/2010/main" val="23514723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90</a:t>
            </a:fld>
            <a:endParaRPr lang="tr-TR"/>
          </a:p>
        </p:txBody>
      </p:sp>
    </p:spTree>
    <p:extLst>
      <p:ext uri="{BB962C8B-B14F-4D97-AF65-F5344CB8AC3E}">
        <p14:creationId xmlns:p14="http://schemas.microsoft.com/office/powerpoint/2010/main" val="21790069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92</a:t>
            </a:fld>
            <a:endParaRPr lang="tr-TR"/>
          </a:p>
        </p:txBody>
      </p:sp>
    </p:spTree>
    <p:extLst>
      <p:ext uri="{BB962C8B-B14F-4D97-AF65-F5344CB8AC3E}">
        <p14:creationId xmlns:p14="http://schemas.microsoft.com/office/powerpoint/2010/main" val="22846787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94</a:t>
            </a:fld>
            <a:endParaRPr lang="tr-TR"/>
          </a:p>
        </p:txBody>
      </p:sp>
    </p:spTree>
    <p:extLst>
      <p:ext uri="{BB962C8B-B14F-4D97-AF65-F5344CB8AC3E}">
        <p14:creationId xmlns:p14="http://schemas.microsoft.com/office/powerpoint/2010/main" val="40519169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96</a:t>
            </a:fld>
            <a:endParaRPr lang="tr-TR"/>
          </a:p>
        </p:txBody>
      </p:sp>
    </p:spTree>
    <p:extLst>
      <p:ext uri="{BB962C8B-B14F-4D97-AF65-F5344CB8AC3E}">
        <p14:creationId xmlns:p14="http://schemas.microsoft.com/office/powerpoint/2010/main" val="18455807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98</a:t>
            </a:fld>
            <a:endParaRPr lang="tr-TR"/>
          </a:p>
        </p:txBody>
      </p:sp>
    </p:spTree>
    <p:extLst>
      <p:ext uri="{BB962C8B-B14F-4D97-AF65-F5344CB8AC3E}">
        <p14:creationId xmlns:p14="http://schemas.microsoft.com/office/powerpoint/2010/main" val="34420994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99</a:t>
            </a:fld>
            <a:endParaRPr lang="tr-TR"/>
          </a:p>
        </p:txBody>
      </p:sp>
    </p:spTree>
    <p:extLst>
      <p:ext uri="{BB962C8B-B14F-4D97-AF65-F5344CB8AC3E}">
        <p14:creationId xmlns:p14="http://schemas.microsoft.com/office/powerpoint/2010/main" val="7714912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101</a:t>
            </a:fld>
            <a:endParaRPr lang="tr-TR"/>
          </a:p>
        </p:txBody>
      </p:sp>
    </p:spTree>
    <p:extLst>
      <p:ext uri="{BB962C8B-B14F-4D97-AF65-F5344CB8AC3E}">
        <p14:creationId xmlns:p14="http://schemas.microsoft.com/office/powerpoint/2010/main" val="2498307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13</a:t>
            </a:fld>
            <a:endParaRPr lang="tr-TR"/>
          </a:p>
        </p:txBody>
      </p:sp>
    </p:spTree>
    <p:extLst>
      <p:ext uri="{BB962C8B-B14F-4D97-AF65-F5344CB8AC3E}">
        <p14:creationId xmlns:p14="http://schemas.microsoft.com/office/powerpoint/2010/main" val="3294236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14</a:t>
            </a:fld>
            <a:endParaRPr lang="tr-TR"/>
          </a:p>
        </p:txBody>
      </p:sp>
    </p:spTree>
    <p:extLst>
      <p:ext uri="{BB962C8B-B14F-4D97-AF65-F5344CB8AC3E}">
        <p14:creationId xmlns:p14="http://schemas.microsoft.com/office/powerpoint/2010/main" val="1529679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15</a:t>
            </a:fld>
            <a:endParaRPr lang="tr-TR"/>
          </a:p>
        </p:txBody>
      </p:sp>
    </p:spTree>
    <p:extLst>
      <p:ext uri="{BB962C8B-B14F-4D97-AF65-F5344CB8AC3E}">
        <p14:creationId xmlns:p14="http://schemas.microsoft.com/office/powerpoint/2010/main" val="3915051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BAC80EE-C2B2-48F9-8977-37D275CC68F9}" type="slidenum">
              <a:rPr lang="tr-TR" smtClean="0"/>
              <a:t>16</a:t>
            </a:fld>
            <a:endParaRPr lang="tr-TR"/>
          </a:p>
        </p:txBody>
      </p:sp>
    </p:spTree>
    <p:extLst>
      <p:ext uri="{BB962C8B-B14F-4D97-AF65-F5344CB8AC3E}">
        <p14:creationId xmlns:p14="http://schemas.microsoft.com/office/powerpoint/2010/main" val="3661538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a:t>Asıl başlık stili için tıklayın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5A9D10F-2A32-481A-9080-266BA4874184}" type="datetimeFigureOut">
              <a:rPr lang="tr-TR" smtClean="0"/>
              <a:t>17.11.2018</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1840453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5A9D10F-2A32-481A-9080-266BA4874184}" type="datetimeFigureOut">
              <a:rPr lang="tr-TR" smtClean="0"/>
              <a:t>17.11.2018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2037959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5A9D10F-2A32-481A-9080-266BA4874184}" type="datetimeFigureOut">
              <a:rPr lang="tr-TR" smtClean="0"/>
              <a:t>17.11.2018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3454262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5A9D10F-2A32-481A-9080-266BA4874184}" type="datetimeFigureOut">
              <a:rPr lang="tr-TR" smtClean="0"/>
              <a:t>17.11.2018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3858091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5A9D10F-2A32-481A-9080-266BA4874184}" type="datetimeFigureOut">
              <a:rPr lang="tr-TR" smtClean="0"/>
              <a:t>17.11.2018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307107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5A9D10F-2A32-481A-9080-266BA4874184}" type="datetimeFigureOut">
              <a:rPr lang="tr-TR" smtClean="0"/>
              <a:t>17.11.2018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3062477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a:t>Asıl başlık stili için tıklayın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5A9D10F-2A32-481A-9080-266BA4874184}" type="datetimeFigureOut">
              <a:rPr lang="tr-TR" smtClean="0"/>
              <a:t>17.11.2018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4001740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5A9D10F-2A32-481A-9080-266BA4874184}" type="datetimeFigureOut">
              <a:rPr lang="tr-TR" smtClean="0"/>
              <a:t>17.11.2018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1135468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5A9D10F-2A32-481A-9080-266BA4874184}" type="datetimeFigureOut">
              <a:rPr lang="tr-TR" smtClean="0"/>
              <a:t>17.11.2018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1483202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5A9D10F-2A32-481A-9080-266BA4874184}" type="datetimeFigureOut">
              <a:rPr lang="tr-TR" smtClean="0"/>
              <a:t>17.11.2018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837319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5A9D10F-2A32-481A-9080-266BA4874184}" type="datetimeFigureOut">
              <a:rPr lang="tr-TR" smtClean="0"/>
              <a:t>17.11.2018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140163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a:t>Asıl başlık stili için tıklayın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5A9D10F-2A32-481A-9080-266BA4874184}" type="datetimeFigureOut">
              <a:rPr lang="tr-TR" smtClean="0"/>
              <a:t>17.11.2018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951828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tıklayın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5A9D10F-2A32-481A-9080-266BA4874184}" type="datetimeFigureOut">
              <a:rPr lang="tr-TR" smtClean="0"/>
              <a:t>17.11.2018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952718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15A9D10F-2A32-481A-9080-266BA4874184}" type="datetimeFigureOut">
              <a:rPr lang="tr-TR" smtClean="0"/>
              <a:t>17.11.2018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2184303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A9D10F-2A32-481A-9080-266BA4874184}" type="datetimeFigureOut">
              <a:rPr lang="tr-TR" smtClean="0"/>
              <a:t>17.11.2018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111872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a:t>Asıl başlık stili için tıklayın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5A9D10F-2A32-481A-9080-266BA4874184}" type="datetimeFigureOut">
              <a:rPr lang="tr-TR" smtClean="0"/>
              <a:t>17.11.2018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785649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a:t>Asıl başlık stili için tıklayın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5A9D10F-2A32-481A-9080-266BA4874184}" type="datetimeFigureOut">
              <a:rPr lang="tr-TR" smtClean="0"/>
              <a:t>17.11.2018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DED3D3-D2D5-42F7-8D68-1C01004E2A79}" type="slidenum">
              <a:rPr lang="tr-TR" smtClean="0"/>
              <a:t>‹#›</a:t>
            </a:fld>
            <a:endParaRPr lang="tr-TR"/>
          </a:p>
        </p:txBody>
      </p:sp>
    </p:spTree>
    <p:extLst>
      <p:ext uri="{BB962C8B-B14F-4D97-AF65-F5344CB8AC3E}">
        <p14:creationId xmlns:p14="http://schemas.microsoft.com/office/powerpoint/2010/main" val="706295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5A9D10F-2A32-481A-9080-266BA4874184}" type="datetimeFigureOut">
              <a:rPr lang="tr-TR" smtClean="0"/>
              <a:t>17.11.2018</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1DED3D3-D2D5-42F7-8D68-1C01004E2A79}" type="slidenum">
              <a:rPr lang="tr-TR" smtClean="0"/>
              <a:t>‹#›</a:t>
            </a:fld>
            <a:endParaRPr lang="tr-TR"/>
          </a:p>
        </p:txBody>
      </p:sp>
    </p:spTree>
    <p:extLst>
      <p:ext uri="{BB962C8B-B14F-4D97-AF65-F5344CB8AC3E}">
        <p14:creationId xmlns:p14="http://schemas.microsoft.com/office/powerpoint/2010/main" val="30309482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2B1F5C-E399-40AF-82B8-10A5D810278F}"/>
              </a:ext>
            </a:extLst>
          </p:cNvPr>
          <p:cNvSpPr>
            <a:spLocks noGrp="1"/>
          </p:cNvSpPr>
          <p:nvPr>
            <p:ph type="ctrTitle"/>
          </p:nvPr>
        </p:nvSpPr>
        <p:spPr/>
        <p:txBody>
          <a:bodyPr/>
          <a:lstStyle/>
          <a:p>
            <a:r>
              <a:rPr lang="tr-TR" dirty="0"/>
              <a:t>Gıda Mühendisliğinde Bilgisayar Uygulamaları</a:t>
            </a:r>
          </a:p>
        </p:txBody>
      </p:sp>
      <p:sp>
        <p:nvSpPr>
          <p:cNvPr id="3" name="Alt Başlık 2">
            <a:extLst>
              <a:ext uri="{FF2B5EF4-FFF2-40B4-BE49-F238E27FC236}">
                <a16:creationId xmlns:a16="http://schemas.microsoft.com/office/drawing/2014/main" id="{16EC3E13-93E2-4A34-8D83-85DB4A596C5F}"/>
              </a:ext>
            </a:extLst>
          </p:cNvPr>
          <p:cNvSpPr>
            <a:spLocks noGrp="1"/>
          </p:cNvSpPr>
          <p:nvPr>
            <p:ph type="subTitle" idx="1"/>
          </p:nvPr>
        </p:nvSpPr>
        <p:spPr>
          <a:xfrm>
            <a:off x="4515377" y="3996267"/>
            <a:ext cx="6987645" cy="2616198"/>
          </a:xfrm>
        </p:spPr>
        <p:txBody>
          <a:bodyPr>
            <a:normAutofit fontScale="92500" lnSpcReduction="20000"/>
          </a:bodyPr>
          <a:lstStyle/>
          <a:p>
            <a:pPr algn="l">
              <a:lnSpc>
                <a:spcPct val="150000"/>
              </a:lnSpc>
            </a:pPr>
            <a:r>
              <a:rPr lang="tr-TR" sz="2600" dirty="0">
                <a:solidFill>
                  <a:srgbClr val="7030A0"/>
                </a:solidFill>
              </a:rPr>
              <a:t>Mühendislik Mimarlık Fakültesi </a:t>
            </a:r>
          </a:p>
          <a:p>
            <a:pPr algn="l">
              <a:lnSpc>
                <a:spcPct val="150000"/>
              </a:lnSpc>
            </a:pPr>
            <a:r>
              <a:rPr lang="tr-TR" sz="2600" dirty="0"/>
              <a:t>Gıda Mühendisliği Bölümü</a:t>
            </a:r>
          </a:p>
          <a:p>
            <a:pPr algn="l">
              <a:lnSpc>
                <a:spcPct val="150000"/>
              </a:lnSpc>
            </a:pPr>
            <a:r>
              <a:rPr lang="tr-TR" sz="2600" dirty="0">
                <a:solidFill>
                  <a:srgbClr val="002060"/>
                </a:solidFill>
              </a:rPr>
              <a:t>Prof. Dr. Farhan ALFİN</a:t>
            </a:r>
          </a:p>
          <a:p>
            <a:pPr algn="ctr">
              <a:lnSpc>
                <a:spcPct val="150000"/>
              </a:lnSpc>
            </a:pPr>
            <a:r>
              <a:rPr lang="tr-TR" sz="2600" dirty="0">
                <a:solidFill>
                  <a:srgbClr val="002060"/>
                </a:solidFill>
              </a:rPr>
              <a:t>2018-2019</a:t>
            </a:r>
          </a:p>
          <a:p>
            <a:endParaRPr lang="tr-TR" dirty="0"/>
          </a:p>
        </p:txBody>
      </p:sp>
      <p:pic>
        <p:nvPicPr>
          <p:cNvPr id="4" name="Picture 3">
            <a:extLst>
              <a:ext uri="{FF2B5EF4-FFF2-40B4-BE49-F238E27FC236}">
                <a16:creationId xmlns:a16="http://schemas.microsoft.com/office/drawing/2014/main" id="{85956FFB-E7ED-4B5E-8FC4-CC703B7B2828}"/>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6700"/>
                    </a14:imgEffect>
                  </a14:imgLayer>
                </a14:imgProps>
              </a:ext>
              <a:ext uri="{28A0092B-C50C-407E-A947-70E740481C1C}">
                <a14:useLocalDpi xmlns:a14="http://schemas.microsoft.com/office/drawing/2010/main" val="0"/>
              </a:ext>
            </a:extLst>
          </a:blip>
          <a:stretch>
            <a:fillRect/>
          </a:stretch>
        </p:blipFill>
        <p:spPr>
          <a:xfrm>
            <a:off x="688977" y="308505"/>
            <a:ext cx="2143125" cy="2143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64210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Sadece iki hücre arasında işlem yapılacaksa, hücrelerin adresleri arasına noktalı virgül (;) koyulur. Örneğin A2 ve D8 hücrelerini toplamak için şu formül yazılır; =</a:t>
            </a:r>
            <a:r>
              <a:rPr lang="tr-TR" sz="2800" dirty="0">
                <a:solidFill>
                  <a:srgbClr val="FF0000"/>
                </a:solidFill>
              </a:rPr>
              <a:t>Topla(A2;D8)</a:t>
            </a:r>
          </a:p>
          <a:p>
            <a:pPr>
              <a:lnSpc>
                <a:spcPct val="150000"/>
              </a:lnSpc>
              <a:spcBef>
                <a:spcPts val="0"/>
              </a:spcBef>
            </a:pPr>
            <a:r>
              <a:rPr lang="tr-TR" sz="2800" dirty="0"/>
              <a:t>İki hücre arasında kalan hücrelerle ilgili işlem yapılacaksa, hücrelerin arasına iki nokta üst üste koyulur. Örneğin A2 ve B5 hücreleri arasında kalan bütün hücreleri toplamak için şu formül yazılır; =</a:t>
            </a:r>
            <a:r>
              <a:rPr lang="tr-TR" sz="2800" dirty="0">
                <a:solidFill>
                  <a:srgbClr val="FF0000"/>
                </a:solidFill>
              </a:rPr>
              <a:t>Topla(A2:B5)</a:t>
            </a:r>
          </a:p>
        </p:txBody>
      </p:sp>
    </p:spTree>
    <p:extLst>
      <p:ext uri="{BB962C8B-B14F-4D97-AF65-F5344CB8AC3E}">
        <p14:creationId xmlns:p14="http://schemas.microsoft.com/office/powerpoint/2010/main" val="24027862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lstStyle/>
          <a:p>
            <a:r>
              <a:rPr lang="tr-TR" dirty="0"/>
              <a:t>7.4 Ön izleme</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982230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Baskı ön izlemeyi kullanarak Excel belgesini yazdırmadan önce kâğıt üzerinde, nasıl çıkacağını görebilirsiniz. </a:t>
            </a:r>
          </a:p>
          <a:p>
            <a:pPr>
              <a:lnSpc>
                <a:spcPct val="150000"/>
              </a:lnSpc>
              <a:spcBef>
                <a:spcPts val="0"/>
              </a:spcBef>
            </a:pPr>
            <a:r>
              <a:rPr lang="tr-TR" sz="2800" dirty="0"/>
              <a:t>Bu sayede tablonuzun kâğıda sığıp sığmadığını, kenarlıkların düzgün çıkıp çıkmadığını görüntüleyebilir ve yazdırmadan önce bu hataları düzeltebilirsiniz. </a:t>
            </a:r>
          </a:p>
          <a:p>
            <a:pPr>
              <a:lnSpc>
                <a:spcPct val="150000"/>
              </a:lnSpc>
              <a:spcBef>
                <a:spcPts val="0"/>
              </a:spcBef>
            </a:pPr>
            <a:r>
              <a:rPr lang="tr-TR" sz="2800" b="1" dirty="0"/>
              <a:t>Dosya </a:t>
            </a:r>
            <a:r>
              <a:rPr lang="tr-TR" sz="2800" dirty="0"/>
              <a:t>menüsünden </a:t>
            </a:r>
            <a:r>
              <a:rPr lang="tr-TR" sz="2800" b="1" dirty="0"/>
              <a:t>Yazdır </a:t>
            </a:r>
            <a:r>
              <a:rPr lang="tr-TR" sz="2800" dirty="0"/>
              <a:t>seçeneğini tıkladığınızda yazdır </a:t>
            </a:r>
            <a:r>
              <a:rPr lang="tr-TR" sz="2800" dirty="0">
                <a:solidFill>
                  <a:srgbClr val="FF0000"/>
                </a:solidFill>
              </a:rPr>
              <a:t>seçenekleri yanında</a:t>
            </a:r>
            <a:r>
              <a:rPr lang="tr-TR" sz="2800" dirty="0"/>
              <a:t>, sayfanızın baskı ön izlemesini de görüntüleyebilirsiniz.</a:t>
            </a:r>
          </a:p>
        </p:txBody>
      </p:sp>
    </p:spTree>
    <p:extLst>
      <p:ext uri="{BB962C8B-B14F-4D97-AF65-F5344CB8AC3E}">
        <p14:creationId xmlns:p14="http://schemas.microsoft.com/office/powerpoint/2010/main" val="3094745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rmAutofit/>
          </a:bodyPr>
          <a:lstStyle/>
          <a:p>
            <a:pPr>
              <a:lnSpc>
                <a:spcPct val="150000"/>
              </a:lnSpc>
              <a:spcBef>
                <a:spcPts val="0"/>
              </a:spcBef>
            </a:pPr>
            <a:r>
              <a:rPr lang="tr-TR" sz="2800" dirty="0"/>
              <a:t>Temel matematiksel işlemlerin (+, -, *, /) Excel programındaki karşılıkları aynıdır. </a:t>
            </a:r>
          </a:p>
          <a:p>
            <a:pPr>
              <a:lnSpc>
                <a:spcPct val="150000"/>
              </a:lnSpc>
              <a:spcBef>
                <a:spcPts val="0"/>
              </a:spcBef>
            </a:pPr>
            <a:r>
              <a:rPr lang="tr-TR" sz="2800" dirty="0"/>
              <a:t>Üslü sayılar için </a:t>
            </a:r>
            <a:r>
              <a:rPr lang="tr-TR" sz="2800" b="1" dirty="0"/>
              <a:t>^ </a:t>
            </a:r>
            <a:r>
              <a:rPr lang="tr-TR" sz="2800" dirty="0"/>
              <a:t>operatörü kullanılmaktadır. </a:t>
            </a:r>
          </a:p>
          <a:p>
            <a:pPr>
              <a:lnSpc>
                <a:spcPct val="150000"/>
              </a:lnSpc>
              <a:spcBef>
                <a:spcPts val="0"/>
              </a:spcBef>
            </a:pPr>
            <a:r>
              <a:rPr lang="tr-TR" sz="2800" dirty="0"/>
              <a:t>Örneğin =</a:t>
            </a:r>
            <a:r>
              <a:rPr lang="tr-TR" sz="2800" dirty="0">
                <a:solidFill>
                  <a:srgbClr val="0070C0"/>
                </a:solidFill>
              </a:rPr>
              <a:t>3^2</a:t>
            </a:r>
            <a:r>
              <a:rPr lang="tr-TR" sz="2800" dirty="0"/>
              <a:t> formülünün sonucu 9’dur.</a:t>
            </a:r>
          </a:p>
          <a:p>
            <a:pPr>
              <a:lnSpc>
                <a:spcPct val="150000"/>
              </a:lnSpc>
              <a:spcBef>
                <a:spcPts val="0"/>
              </a:spcBef>
            </a:pPr>
            <a:r>
              <a:rPr lang="tr-TR" sz="2800" dirty="0"/>
              <a:t>Bir rakamın veya hücrenin belirli bir yüzdesini hesaplatmak için % işareti kullanılır. </a:t>
            </a:r>
          </a:p>
          <a:p>
            <a:pPr>
              <a:lnSpc>
                <a:spcPct val="150000"/>
              </a:lnSpc>
              <a:spcBef>
                <a:spcPts val="0"/>
              </a:spcBef>
            </a:pPr>
            <a:r>
              <a:rPr lang="tr-TR" sz="2800" dirty="0"/>
              <a:t>Örnek: 500 rakamının yüzde onunu hesaplatmak için şu formül yazılır: =</a:t>
            </a:r>
            <a:r>
              <a:rPr lang="tr-TR" sz="2800" dirty="0">
                <a:solidFill>
                  <a:srgbClr val="00B050"/>
                </a:solidFill>
              </a:rPr>
              <a:t>500*10%</a:t>
            </a:r>
          </a:p>
        </p:txBody>
      </p:sp>
      <mc:AlternateContent xmlns:mc="http://schemas.openxmlformats.org/markup-compatibility/2006" xmlns:a14="http://schemas.microsoft.com/office/drawing/2010/main">
        <mc:Choice Requires="a14">
          <p:sp>
            <p:nvSpPr>
              <p:cNvPr id="4" name="Dikdörtgen 3">
                <a:extLst>
                  <a:ext uri="{FF2B5EF4-FFF2-40B4-BE49-F238E27FC236}">
                    <a16:creationId xmlns:a16="http://schemas.microsoft.com/office/drawing/2014/main" id="{DE42E798-EC31-4135-B431-EAFE73071907}"/>
                  </a:ext>
                </a:extLst>
              </p:cNvPr>
              <p:cNvSpPr/>
              <p:nvPr/>
            </p:nvSpPr>
            <p:spPr>
              <a:xfrm>
                <a:off x="8191411" y="2013155"/>
                <a:ext cx="3311612" cy="11735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2800" i="1" smtClean="0">
                              <a:solidFill>
                                <a:srgbClr val="FF0000"/>
                              </a:solidFill>
                              <a:latin typeface="Cambria Math" panose="02040503050406030204" pitchFamily="18" charset="0"/>
                            </a:rPr>
                          </m:ctrlPr>
                        </m:sSubPr>
                        <m:e>
                          <m:r>
                            <a:rPr lang="tr-TR" sz="2800" i="1">
                              <a:solidFill>
                                <a:srgbClr val="FF0000"/>
                              </a:solidFill>
                              <a:latin typeface="Cambria Math" panose="02040503050406030204" pitchFamily="18" charset="0"/>
                            </a:rPr>
                            <m:t>h</m:t>
                          </m:r>
                        </m:e>
                        <m:sub>
                          <m:r>
                            <a:rPr lang="tr-TR" sz="2800" i="1">
                              <a:solidFill>
                                <a:srgbClr val="FF0000"/>
                              </a:solidFill>
                              <a:latin typeface="Cambria Math" panose="02040503050406030204" pitchFamily="18" charset="0"/>
                            </a:rPr>
                            <m:t>𝑜</m:t>
                          </m:r>
                        </m:sub>
                      </m:sSub>
                      <m:r>
                        <a:rPr lang="tr-TR" sz="2800" i="0">
                          <a:solidFill>
                            <a:srgbClr val="FF0000"/>
                          </a:solidFill>
                          <a:latin typeface="Cambria Math" panose="02040503050406030204" pitchFamily="18" charset="0"/>
                        </a:rPr>
                        <m:t>=2750</m:t>
                      </m:r>
                      <m:sSup>
                        <m:sSupPr>
                          <m:ctrlPr>
                            <a:rPr lang="tr-TR" sz="2800" i="1">
                              <a:solidFill>
                                <a:srgbClr val="FF0000"/>
                              </a:solidFill>
                              <a:latin typeface="Cambria Math" panose="02040503050406030204" pitchFamily="18" charset="0"/>
                            </a:rPr>
                          </m:ctrlPr>
                        </m:sSupPr>
                        <m:e>
                          <m:d>
                            <m:dPr>
                              <m:ctrlPr>
                                <a:rPr lang="tr-TR" sz="2800" i="1">
                                  <a:solidFill>
                                    <a:srgbClr val="FF0000"/>
                                  </a:solidFill>
                                  <a:latin typeface="Cambria Math" panose="02040503050406030204" pitchFamily="18" charset="0"/>
                                </a:rPr>
                              </m:ctrlPr>
                            </m:dPr>
                            <m:e>
                              <m:f>
                                <m:fPr>
                                  <m:ctrlPr>
                                    <a:rPr lang="tr-TR" sz="2800" i="1">
                                      <a:solidFill>
                                        <a:srgbClr val="FF0000"/>
                                      </a:solidFill>
                                      <a:latin typeface="Cambria Math" panose="02040503050406030204" pitchFamily="18" charset="0"/>
                                    </a:rPr>
                                  </m:ctrlPr>
                                </m:fPr>
                                <m:num>
                                  <m:r>
                                    <a:rPr lang="tr-TR" sz="2800" i="1">
                                      <a:solidFill>
                                        <a:srgbClr val="FF0000"/>
                                      </a:solidFill>
                                      <a:latin typeface="Cambria Math" panose="02040503050406030204" pitchFamily="18" charset="0"/>
                                    </a:rPr>
                                    <m:t>𝑁𝑑</m:t>
                                  </m:r>
                                </m:num>
                                <m:den>
                                  <m:sSub>
                                    <m:sSubPr>
                                      <m:ctrlPr>
                                        <a:rPr lang="tr-TR" sz="2800" i="1">
                                          <a:solidFill>
                                            <a:srgbClr val="FF0000"/>
                                          </a:solidFill>
                                          <a:latin typeface="Cambria Math" panose="02040503050406030204" pitchFamily="18" charset="0"/>
                                        </a:rPr>
                                      </m:ctrlPr>
                                    </m:sSubPr>
                                    <m:e>
                                      <m:r>
                                        <a:rPr lang="tr-TR" sz="2800" i="1">
                                          <a:solidFill>
                                            <a:srgbClr val="FF0000"/>
                                          </a:solidFill>
                                          <a:latin typeface="Cambria Math" panose="02040503050406030204" pitchFamily="18" charset="0"/>
                                        </a:rPr>
                                        <m:t>𝐹</m:t>
                                      </m:r>
                                    </m:e>
                                    <m:sub>
                                      <m:r>
                                        <a:rPr lang="tr-TR" sz="2800" i="1">
                                          <a:solidFill>
                                            <a:srgbClr val="FF0000"/>
                                          </a:solidFill>
                                          <a:latin typeface="Cambria Math" panose="02040503050406030204" pitchFamily="18" charset="0"/>
                                        </a:rPr>
                                        <m:t>𝑠</m:t>
                                      </m:r>
                                    </m:sub>
                                  </m:sSub>
                                </m:den>
                              </m:f>
                            </m:e>
                          </m:d>
                        </m:e>
                        <m:sup>
                          <m:f>
                            <m:fPr>
                              <m:type m:val="lin"/>
                              <m:ctrlPr>
                                <a:rPr lang="tr-TR" sz="2800" i="1">
                                  <a:solidFill>
                                    <a:srgbClr val="FF0000"/>
                                  </a:solidFill>
                                  <a:latin typeface="Cambria Math" panose="02040503050406030204" pitchFamily="18" charset="0"/>
                                </a:rPr>
                              </m:ctrlPr>
                            </m:fPr>
                            <m:num>
                              <m:r>
                                <a:rPr lang="tr-TR" sz="2800" i="0">
                                  <a:solidFill>
                                    <a:srgbClr val="FF0000"/>
                                  </a:solidFill>
                                  <a:latin typeface="Cambria Math" panose="02040503050406030204" pitchFamily="18" charset="0"/>
                                </a:rPr>
                                <m:t>1</m:t>
                              </m:r>
                            </m:num>
                            <m:den>
                              <m:r>
                                <a:rPr lang="tr-TR" sz="2800" i="0">
                                  <a:solidFill>
                                    <a:srgbClr val="FF0000"/>
                                  </a:solidFill>
                                  <a:latin typeface="Cambria Math" panose="02040503050406030204" pitchFamily="18" charset="0"/>
                                </a:rPr>
                                <m:t>3</m:t>
                              </m:r>
                            </m:den>
                          </m:f>
                        </m:sup>
                      </m:sSup>
                    </m:oMath>
                  </m:oMathPara>
                </a14:m>
                <a:endParaRPr lang="tr-TR" sz="2800" dirty="0">
                  <a:solidFill>
                    <a:srgbClr val="FF0000"/>
                  </a:solidFill>
                </a:endParaRPr>
              </a:p>
            </p:txBody>
          </p:sp>
        </mc:Choice>
        <mc:Fallback xmlns="">
          <p:sp>
            <p:nvSpPr>
              <p:cNvPr id="4" name="Dikdörtgen 3">
                <a:extLst>
                  <a:ext uri="{FF2B5EF4-FFF2-40B4-BE49-F238E27FC236}">
                    <a16:creationId xmlns:a16="http://schemas.microsoft.com/office/drawing/2014/main" id="{DE42E798-EC31-4135-B431-EAFE73071907}"/>
                  </a:ext>
                </a:extLst>
              </p:cNvPr>
              <p:cNvSpPr>
                <a:spLocks noRot="1" noChangeAspect="1" noMove="1" noResize="1" noEditPoints="1" noAdjustHandles="1" noChangeArrowheads="1" noChangeShapeType="1" noTextEdit="1"/>
              </p:cNvSpPr>
              <p:nvPr/>
            </p:nvSpPr>
            <p:spPr>
              <a:xfrm>
                <a:off x="8191411" y="2013155"/>
                <a:ext cx="3311612" cy="1173591"/>
              </a:xfrm>
              <a:prstGeom prst="rect">
                <a:avLst/>
              </a:prstGeom>
              <a:blipFill>
                <a:blip r:embed="rId3"/>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801500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rmAutofit/>
          </a:bodyPr>
          <a:lstStyle/>
          <a:p>
            <a:pPr>
              <a:lnSpc>
                <a:spcPct val="150000"/>
              </a:lnSpc>
              <a:spcBef>
                <a:spcPts val="0"/>
              </a:spcBef>
            </a:pPr>
            <a:r>
              <a:rPr lang="tr-TR" sz="2800" dirty="0"/>
              <a:t>Matematiksel işlemlerde </a:t>
            </a:r>
            <a:r>
              <a:rPr lang="tr-TR" sz="2800" dirty="0">
                <a:solidFill>
                  <a:srgbClr val="FF0000"/>
                </a:solidFill>
              </a:rPr>
              <a:t>işlem sırası </a:t>
            </a:r>
            <a:r>
              <a:rPr lang="tr-TR" sz="2800" dirty="0"/>
              <a:t>şu şekildedir: </a:t>
            </a:r>
          </a:p>
          <a:p>
            <a:pPr marL="971550" lvl="1" indent="-514350">
              <a:lnSpc>
                <a:spcPct val="150000"/>
              </a:lnSpc>
              <a:spcBef>
                <a:spcPts val="0"/>
              </a:spcBef>
              <a:buFont typeface="+mj-lt"/>
              <a:buAutoNum type="arabicPeriod"/>
            </a:pPr>
            <a:r>
              <a:rPr lang="tr-TR" sz="3000" dirty="0"/>
              <a:t>yüzde, üs alma, </a:t>
            </a:r>
          </a:p>
          <a:p>
            <a:pPr marL="971550" lvl="1" indent="-514350">
              <a:lnSpc>
                <a:spcPct val="150000"/>
              </a:lnSpc>
              <a:spcBef>
                <a:spcPts val="0"/>
              </a:spcBef>
              <a:buFont typeface="+mj-lt"/>
              <a:buAutoNum type="arabicPeriod"/>
            </a:pPr>
            <a:r>
              <a:rPr lang="tr-TR" sz="3000" dirty="0"/>
              <a:t>(çarpma ve bölme), </a:t>
            </a:r>
          </a:p>
          <a:p>
            <a:pPr marL="971550" lvl="1" indent="-514350">
              <a:lnSpc>
                <a:spcPct val="150000"/>
              </a:lnSpc>
              <a:spcBef>
                <a:spcPts val="0"/>
              </a:spcBef>
              <a:buFont typeface="+mj-lt"/>
              <a:buAutoNum type="arabicPeriod"/>
            </a:pPr>
            <a:r>
              <a:rPr lang="tr-TR" sz="3000" dirty="0"/>
              <a:t>(toplama ve çıkarma). </a:t>
            </a:r>
          </a:p>
          <a:p>
            <a:pPr marL="457200" lvl="1" indent="0">
              <a:lnSpc>
                <a:spcPct val="150000"/>
              </a:lnSpc>
              <a:spcBef>
                <a:spcPts val="0"/>
              </a:spcBef>
              <a:buNone/>
            </a:pPr>
            <a:endParaRPr lang="tr-TR" sz="3000" dirty="0"/>
          </a:p>
          <a:p>
            <a:pPr marL="457200" lvl="1" indent="0">
              <a:lnSpc>
                <a:spcPct val="150000"/>
              </a:lnSpc>
              <a:spcBef>
                <a:spcPts val="0"/>
              </a:spcBef>
              <a:buNone/>
            </a:pPr>
            <a:r>
              <a:rPr lang="tr-TR" sz="3000" dirty="0">
                <a:solidFill>
                  <a:srgbClr val="FF0000"/>
                </a:solidFill>
              </a:rPr>
              <a:t>9 – 3 ÷ 1/3 +1 = ????</a:t>
            </a:r>
          </a:p>
        </p:txBody>
      </p:sp>
    </p:spTree>
    <p:extLst>
      <p:ext uri="{BB962C8B-B14F-4D97-AF65-F5344CB8AC3E}">
        <p14:creationId xmlns:p14="http://schemas.microsoft.com/office/powerpoint/2010/main" val="3717317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rmAutofit/>
          </a:bodyPr>
          <a:lstStyle/>
          <a:p>
            <a:pPr>
              <a:lnSpc>
                <a:spcPct val="150000"/>
              </a:lnSpc>
              <a:spcBef>
                <a:spcPts val="0"/>
              </a:spcBef>
            </a:pPr>
            <a:r>
              <a:rPr lang="tr-TR" sz="2800" dirty="0"/>
              <a:t>İşlemler bu sıraya göre yapılır. Yani bir formülde </a:t>
            </a:r>
          </a:p>
          <a:p>
            <a:pPr>
              <a:lnSpc>
                <a:spcPct val="150000"/>
              </a:lnSpc>
              <a:spcBef>
                <a:spcPts val="0"/>
              </a:spcBef>
            </a:pPr>
            <a:r>
              <a:rPr lang="tr-TR" sz="2800" dirty="0"/>
              <a:t>1. aşamada yüzde işlemi yapılır. </a:t>
            </a:r>
          </a:p>
          <a:p>
            <a:pPr>
              <a:lnSpc>
                <a:spcPct val="150000"/>
              </a:lnSpc>
              <a:spcBef>
                <a:spcPts val="0"/>
              </a:spcBef>
            </a:pPr>
            <a:r>
              <a:rPr lang="tr-TR" sz="2800" dirty="0"/>
              <a:t>2. aşamada çarpma veya bölme işlemi yapılır, </a:t>
            </a:r>
          </a:p>
          <a:p>
            <a:pPr>
              <a:lnSpc>
                <a:spcPct val="150000"/>
              </a:lnSpc>
              <a:spcBef>
                <a:spcPts val="0"/>
              </a:spcBef>
            </a:pPr>
            <a:r>
              <a:rPr lang="tr-TR" sz="2800" dirty="0"/>
              <a:t>3. aşamada toplama ve çıkarma işlemi yapılır. </a:t>
            </a:r>
          </a:p>
          <a:p>
            <a:pPr>
              <a:lnSpc>
                <a:spcPct val="150000"/>
              </a:lnSpc>
              <a:spcBef>
                <a:spcPts val="0"/>
              </a:spcBef>
            </a:pPr>
            <a:r>
              <a:rPr lang="tr-TR" sz="2800" dirty="0"/>
              <a:t>Çarpma ve bölme işlemlerinin önceliği eşittir. </a:t>
            </a:r>
          </a:p>
          <a:p>
            <a:pPr>
              <a:lnSpc>
                <a:spcPct val="150000"/>
              </a:lnSpc>
              <a:spcBef>
                <a:spcPts val="0"/>
              </a:spcBef>
            </a:pPr>
            <a:r>
              <a:rPr lang="tr-TR" sz="2800" dirty="0"/>
              <a:t>Toplama ve Çıkrama işlemlerinde de işlem önceliği eşittir</a:t>
            </a:r>
          </a:p>
        </p:txBody>
      </p:sp>
    </p:spTree>
    <p:extLst>
      <p:ext uri="{BB962C8B-B14F-4D97-AF65-F5344CB8AC3E}">
        <p14:creationId xmlns:p14="http://schemas.microsoft.com/office/powerpoint/2010/main" val="1316022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rmAutofit/>
          </a:bodyPr>
          <a:lstStyle/>
          <a:p>
            <a:pPr>
              <a:lnSpc>
                <a:spcPct val="150000"/>
              </a:lnSpc>
              <a:spcBef>
                <a:spcPts val="0"/>
              </a:spcBef>
            </a:pPr>
            <a:r>
              <a:rPr lang="tr-TR" sz="2800" dirty="0"/>
              <a:t>Örnek: =3+18/3 formülünde </a:t>
            </a:r>
          </a:p>
          <a:p>
            <a:pPr marL="971550" lvl="1" indent="-514350">
              <a:lnSpc>
                <a:spcPct val="150000"/>
              </a:lnSpc>
              <a:spcBef>
                <a:spcPts val="0"/>
              </a:spcBef>
              <a:buFont typeface="+mj-lt"/>
              <a:buAutoNum type="arabicPeriod"/>
            </a:pPr>
            <a:r>
              <a:rPr lang="tr-TR" sz="2800" dirty="0"/>
              <a:t>önce 18/3 işlemi yapılır.</a:t>
            </a:r>
          </a:p>
          <a:p>
            <a:pPr marL="971550" lvl="1" indent="-514350">
              <a:lnSpc>
                <a:spcPct val="150000"/>
              </a:lnSpc>
              <a:spcBef>
                <a:spcPts val="0"/>
              </a:spcBef>
              <a:buFont typeface="+mj-lt"/>
              <a:buAutoNum type="arabicPeriod"/>
            </a:pPr>
            <a:r>
              <a:rPr lang="tr-TR" sz="2800" dirty="0"/>
              <a:t>Sonuç 6’dır.</a:t>
            </a:r>
          </a:p>
          <a:p>
            <a:pPr marL="971550" lvl="1" indent="-514350">
              <a:lnSpc>
                <a:spcPct val="150000"/>
              </a:lnSpc>
              <a:spcBef>
                <a:spcPts val="0"/>
              </a:spcBef>
              <a:buFont typeface="+mj-lt"/>
              <a:buAutoNum type="arabicPeriod"/>
            </a:pPr>
            <a:r>
              <a:rPr lang="tr-TR" sz="2800" dirty="0"/>
              <a:t>Daha sonra 6 sonucu ile 3 rakamı toplanır. </a:t>
            </a:r>
          </a:p>
          <a:p>
            <a:pPr marL="971550" lvl="1" indent="-514350">
              <a:lnSpc>
                <a:spcPct val="150000"/>
              </a:lnSpc>
              <a:spcBef>
                <a:spcPts val="0"/>
              </a:spcBef>
              <a:buFont typeface="+mj-lt"/>
              <a:buAutoNum type="arabicPeriod"/>
            </a:pPr>
            <a:r>
              <a:rPr lang="tr-TR" sz="2800" dirty="0"/>
              <a:t>Sonuç 9 olur.</a:t>
            </a:r>
          </a:p>
        </p:txBody>
      </p:sp>
    </p:spTree>
    <p:extLst>
      <p:ext uri="{BB962C8B-B14F-4D97-AF65-F5344CB8AC3E}">
        <p14:creationId xmlns:p14="http://schemas.microsoft.com/office/powerpoint/2010/main" val="2468394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6164825"/>
          </a:xfrm>
        </p:spPr>
        <p:txBody>
          <a:bodyPr anchor="t" anchorCtr="0">
            <a:normAutofit/>
          </a:bodyPr>
          <a:lstStyle/>
          <a:p>
            <a:pPr>
              <a:lnSpc>
                <a:spcPct val="150000"/>
              </a:lnSpc>
              <a:spcBef>
                <a:spcPts val="0"/>
              </a:spcBef>
            </a:pPr>
            <a:r>
              <a:rPr lang="tr-TR" sz="2800" dirty="0"/>
              <a:t>Önceliği eşit olan işlemlerde, işlem önceliği sol tarafta yer alan işlemdir. </a:t>
            </a:r>
          </a:p>
          <a:p>
            <a:pPr>
              <a:lnSpc>
                <a:spcPct val="150000"/>
              </a:lnSpc>
              <a:spcBef>
                <a:spcPts val="0"/>
              </a:spcBef>
            </a:pPr>
            <a:r>
              <a:rPr lang="tr-TR" sz="2800" dirty="0"/>
              <a:t>Yani işlem önceliği eşit olan çarpma ve bölme işlemlerinin yer aldığı bir formülde, sol tarafta yer alan yani ilk yazılan işlem önce yapılır. </a:t>
            </a:r>
          </a:p>
          <a:p>
            <a:pPr>
              <a:lnSpc>
                <a:spcPct val="150000"/>
              </a:lnSpc>
              <a:spcBef>
                <a:spcPts val="0"/>
              </a:spcBef>
            </a:pPr>
            <a:r>
              <a:rPr lang="tr-TR" sz="2800" dirty="0"/>
              <a:t>Toplama ve çıkarma işlemleri için de aynı kural geçerlidir. </a:t>
            </a:r>
          </a:p>
        </p:txBody>
      </p:sp>
    </p:spTree>
    <p:extLst>
      <p:ext uri="{BB962C8B-B14F-4D97-AF65-F5344CB8AC3E}">
        <p14:creationId xmlns:p14="http://schemas.microsoft.com/office/powerpoint/2010/main" val="3149235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6164825"/>
          </a:xfrm>
        </p:spPr>
        <p:txBody>
          <a:bodyPr anchor="t" anchorCtr="0">
            <a:normAutofit/>
          </a:bodyPr>
          <a:lstStyle/>
          <a:p>
            <a:pPr>
              <a:lnSpc>
                <a:spcPct val="150000"/>
              </a:lnSpc>
              <a:spcBef>
                <a:spcPts val="0"/>
              </a:spcBef>
            </a:pPr>
            <a:r>
              <a:rPr lang="tr-TR" sz="2800" dirty="0">
                <a:solidFill>
                  <a:srgbClr val="FF0000"/>
                </a:solidFill>
              </a:rPr>
              <a:t>Örnek: </a:t>
            </a:r>
          </a:p>
          <a:p>
            <a:pPr>
              <a:lnSpc>
                <a:spcPct val="150000"/>
              </a:lnSpc>
              <a:spcBef>
                <a:spcPts val="0"/>
              </a:spcBef>
            </a:pPr>
            <a:r>
              <a:rPr lang="tr-TR" sz="2800" dirty="0"/>
              <a:t>=130/13*2 formülünde önce bölme işlemi yapılır. </a:t>
            </a:r>
          </a:p>
          <a:p>
            <a:pPr>
              <a:lnSpc>
                <a:spcPct val="150000"/>
              </a:lnSpc>
              <a:spcBef>
                <a:spcPts val="0"/>
              </a:spcBef>
            </a:pPr>
            <a:r>
              <a:rPr lang="tr-TR" sz="2800" dirty="0"/>
              <a:t>130 rakamı 13 rakamına bölününce sonuç 10 olur. </a:t>
            </a:r>
          </a:p>
          <a:p>
            <a:pPr>
              <a:lnSpc>
                <a:spcPct val="150000"/>
              </a:lnSpc>
              <a:spcBef>
                <a:spcPts val="0"/>
              </a:spcBef>
            </a:pPr>
            <a:r>
              <a:rPr lang="tr-TR" sz="2800" dirty="0"/>
              <a:t>10 rakamı da 2 ile çarpılınca formülün sonucu 20 olacaktır. </a:t>
            </a:r>
          </a:p>
          <a:p>
            <a:pPr>
              <a:lnSpc>
                <a:spcPct val="150000"/>
              </a:lnSpc>
              <a:spcBef>
                <a:spcPts val="0"/>
              </a:spcBef>
            </a:pPr>
            <a:r>
              <a:rPr lang="tr-TR" sz="2800" dirty="0"/>
              <a:t>Eğer önce 13 ile 2 çarpılıp daha sonra 130, çıkan rakama bölünecek olsaydı, sonuç 5 olurdu.</a:t>
            </a:r>
          </a:p>
        </p:txBody>
      </p:sp>
      <p:sp>
        <p:nvSpPr>
          <p:cNvPr id="2" name="Dikdörtgen 1">
            <a:extLst>
              <a:ext uri="{FF2B5EF4-FFF2-40B4-BE49-F238E27FC236}">
                <a16:creationId xmlns:a16="http://schemas.microsoft.com/office/drawing/2014/main" id="{A7A130C2-1960-400F-8EDF-E5035C7FC89B}"/>
              </a:ext>
            </a:extLst>
          </p:cNvPr>
          <p:cNvSpPr/>
          <p:nvPr/>
        </p:nvSpPr>
        <p:spPr>
          <a:xfrm>
            <a:off x="3887042" y="4901164"/>
            <a:ext cx="3621504" cy="713272"/>
          </a:xfrm>
          <a:prstGeom prst="rect">
            <a:avLst/>
          </a:prstGeom>
        </p:spPr>
        <p:txBody>
          <a:bodyPr wrap="none">
            <a:spAutoFit/>
          </a:bodyPr>
          <a:lstStyle/>
          <a:p>
            <a:pPr lvl="1">
              <a:lnSpc>
                <a:spcPct val="150000"/>
              </a:lnSpc>
            </a:pPr>
            <a:r>
              <a:rPr lang="tr-TR" sz="3000" dirty="0">
                <a:solidFill>
                  <a:srgbClr val="FF0000"/>
                </a:solidFill>
              </a:rPr>
              <a:t>9 – 3 ÷ 1/3 +1 = ????</a:t>
            </a:r>
          </a:p>
        </p:txBody>
      </p:sp>
    </p:spTree>
    <p:extLst>
      <p:ext uri="{BB962C8B-B14F-4D97-AF65-F5344CB8AC3E}">
        <p14:creationId xmlns:p14="http://schemas.microsoft.com/office/powerpoint/2010/main" val="2012479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6164825"/>
          </a:xfrm>
        </p:spPr>
        <p:txBody>
          <a:bodyPr anchor="t" anchorCtr="0">
            <a:normAutofit/>
          </a:bodyPr>
          <a:lstStyle/>
          <a:p>
            <a:pPr>
              <a:lnSpc>
                <a:spcPct val="150000"/>
              </a:lnSpc>
              <a:spcBef>
                <a:spcPts val="0"/>
              </a:spcBef>
            </a:pPr>
            <a:r>
              <a:rPr lang="tr-TR" sz="2800" dirty="0"/>
              <a:t>Bir formüldeki matematiksel işlemlerde </a:t>
            </a:r>
            <a:r>
              <a:rPr lang="tr-TR" sz="2800" dirty="0">
                <a:solidFill>
                  <a:srgbClr val="FF0000"/>
                </a:solidFill>
              </a:rPr>
              <a:t>önce parantez içerisindeki işlemler</a:t>
            </a:r>
            <a:r>
              <a:rPr lang="tr-TR" sz="2800" dirty="0"/>
              <a:t>, sonra da parantez dışındaki işlemler yapılır. </a:t>
            </a:r>
          </a:p>
          <a:p>
            <a:pPr>
              <a:lnSpc>
                <a:spcPct val="150000"/>
              </a:lnSpc>
              <a:spcBef>
                <a:spcPts val="0"/>
              </a:spcBef>
            </a:pPr>
            <a:r>
              <a:rPr lang="tr-TR" sz="2800" dirty="0"/>
              <a:t>Bir formülde yapılan işlemlerde hangi hücredeki rakamı hangisiyle çarpacağınızı siz belirleyebilirsiniz. </a:t>
            </a:r>
          </a:p>
          <a:p>
            <a:pPr>
              <a:lnSpc>
                <a:spcPct val="150000"/>
              </a:lnSpc>
              <a:spcBef>
                <a:spcPts val="0"/>
              </a:spcBef>
            </a:pPr>
            <a:r>
              <a:rPr lang="tr-TR" sz="2800" dirty="0"/>
              <a:t>Bunun için önce yapılması gereken işlemleri parantez içerisine alınız. </a:t>
            </a:r>
          </a:p>
          <a:p>
            <a:pPr>
              <a:lnSpc>
                <a:spcPct val="150000"/>
              </a:lnSpc>
              <a:spcBef>
                <a:spcPts val="0"/>
              </a:spcBef>
            </a:pPr>
            <a:r>
              <a:rPr lang="tr-TR" sz="2800" dirty="0"/>
              <a:t>Örneğin 5 ile 4 rakamlarını toplayıp 3 ile çarpmak istiyoruz. </a:t>
            </a:r>
          </a:p>
          <a:p>
            <a:pPr>
              <a:lnSpc>
                <a:spcPct val="150000"/>
              </a:lnSpc>
              <a:spcBef>
                <a:spcPts val="0"/>
              </a:spcBef>
            </a:pPr>
            <a:r>
              <a:rPr lang="tr-TR" sz="2800" dirty="0"/>
              <a:t>Formülü şu şekilde yazmamız gerekir. </a:t>
            </a:r>
            <a:r>
              <a:rPr lang="tr-TR" sz="2800" dirty="0">
                <a:solidFill>
                  <a:srgbClr val="FF0000"/>
                </a:solidFill>
              </a:rPr>
              <a:t>=(5+4)*334</a:t>
            </a:r>
          </a:p>
        </p:txBody>
      </p:sp>
    </p:spTree>
    <p:extLst>
      <p:ext uri="{BB962C8B-B14F-4D97-AF65-F5344CB8AC3E}">
        <p14:creationId xmlns:p14="http://schemas.microsoft.com/office/powerpoint/2010/main" val="644067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6164825"/>
          </a:xfrm>
        </p:spPr>
        <p:txBody>
          <a:bodyPr anchor="t" anchorCtr="0">
            <a:normAutofit/>
          </a:bodyPr>
          <a:lstStyle/>
          <a:p>
            <a:pPr>
              <a:lnSpc>
                <a:spcPct val="150000"/>
              </a:lnSpc>
              <a:spcBef>
                <a:spcPts val="0"/>
              </a:spcBef>
            </a:pPr>
            <a:r>
              <a:rPr lang="tr-TR" sz="2800" dirty="0"/>
              <a:t>A2 hücresindeki veri ile A3 hücresindeki veriyi toplayıp, B2 ve B3 hücrelerindeki verilerin toplamına bölmek için şu formülü yazmamız gerekir: </a:t>
            </a:r>
            <a:r>
              <a:rPr lang="tr-TR" sz="2800" dirty="0">
                <a:solidFill>
                  <a:srgbClr val="00B050"/>
                </a:solidFill>
              </a:rPr>
              <a:t>=(A2+A3)/(B2+B3)</a:t>
            </a:r>
          </a:p>
          <a:p>
            <a:pPr>
              <a:lnSpc>
                <a:spcPct val="150000"/>
              </a:lnSpc>
              <a:spcBef>
                <a:spcPts val="0"/>
              </a:spcBef>
            </a:pPr>
            <a:r>
              <a:rPr lang="tr-TR" sz="2800" dirty="0"/>
              <a:t>A2 ve A3 hücrelerindeki verilerin toplamından B2 hücresindeki veriyi çıkardıktan sonra C2 hücresine bölmek için şu formül yazılmalıdır: (Parantezlere Dikkat) </a:t>
            </a:r>
            <a:r>
              <a:rPr lang="tr-TR" sz="2800" dirty="0">
                <a:solidFill>
                  <a:srgbClr val="0070C0"/>
                </a:solidFill>
              </a:rPr>
              <a:t>=((A2+A3)-B2)/C2</a:t>
            </a:r>
          </a:p>
          <a:p>
            <a:pPr>
              <a:lnSpc>
                <a:spcPct val="150000"/>
              </a:lnSpc>
              <a:spcBef>
                <a:spcPts val="0"/>
              </a:spcBef>
            </a:pPr>
            <a:r>
              <a:rPr lang="tr-TR" sz="2800" dirty="0">
                <a:solidFill>
                  <a:srgbClr val="FF0000"/>
                </a:solidFill>
              </a:rPr>
              <a:t>Bir formülde açılan parantezlerin gerektiği yerde kapatılması gerekir. Yoksa hata mesajı verir</a:t>
            </a:r>
            <a:r>
              <a:rPr lang="tr-TR" sz="2800" dirty="0"/>
              <a:t>. Şu formülde A3 ten sonra parantez kapatılmamıştır ve hata vardır </a:t>
            </a:r>
            <a:r>
              <a:rPr lang="tr-TR" sz="2800" dirty="0">
                <a:solidFill>
                  <a:srgbClr val="7030A0"/>
                </a:solidFill>
              </a:rPr>
              <a:t>=((A2+A3-B2)/C2</a:t>
            </a:r>
          </a:p>
        </p:txBody>
      </p:sp>
    </p:spTree>
    <p:extLst>
      <p:ext uri="{BB962C8B-B14F-4D97-AF65-F5344CB8AC3E}">
        <p14:creationId xmlns:p14="http://schemas.microsoft.com/office/powerpoint/2010/main" val="2474790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6164825"/>
          </a:xfrm>
        </p:spPr>
        <p:txBody>
          <a:bodyPr anchor="t" anchorCtr="0">
            <a:normAutofit/>
          </a:bodyPr>
          <a:lstStyle/>
          <a:p>
            <a:pPr>
              <a:lnSpc>
                <a:spcPct val="150000"/>
              </a:lnSpc>
              <a:spcBef>
                <a:spcPts val="0"/>
              </a:spcBef>
            </a:pPr>
            <a:r>
              <a:rPr lang="tr-TR" sz="2800" dirty="0">
                <a:solidFill>
                  <a:srgbClr val="FF0000"/>
                </a:solidFill>
              </a:rPr>
              <a:t>Metin bulunan hücrelerdeki </a:t>
            </a:r>
            <a:r>
              <a:rPr lang="tr-TR" sz="2800" dirty="0"/>
              <a:t>metinleri birleştirmek için, eşittir işaretinden sonra ilk hücrenin adresini yazınız ve </a:t>
            </a:r>
            <a:r>
              <a:rPr lang="tr-TR" sz="2800" dirty="0">
                <a:solidFill>
                  <a:srgbClr val="00B050"/>
                </a:solidFill>
              </a:rPr>
              <a:t>&amp; işaretinden </a:t>
            </a:r>
            <a:r>
              <a:rPr lang="tr-TR" sz="2800" dirty="0"/>
              <a:t>sonra diğer hücrenin adresini yazınız. </a:t>
            </a:r>
          </a:p>
          <a:p>
            <a:pPr>
              <a:lnSpc>
                <a:spcPct val="150000"/>
              </a:lnSpc>
              <a:spcBef>
                <a:spcPts val="0"/>
              </a:spcBef>
            </a:pPr>
            <a:r>
              <a:rPr lang="tr-TR" sz="2800" dirty="0"/>
              <a:t>Örneğin A2 ve B3 hücrelerindeki metinleri birleştirmek için şu formülü yazmalıyız: </a:t>
            </a:r>
            <a:r>
              <a:rPr lang="tr-TR" sz="2800" dirty="0">
                <a:solidFill>
                  <a:srgbClr val="0070C0"/>
                </a:solidFill>
              </a:rPr>
              <a:t>=A2&amp;B3</a:t>
            </a:r>
          </a:p>
          <a:p>
            <a:pPr>
              <a:lnSpc>
                <a:spcPct val="150000"/>
              </a:lnSpc>
              <a:spcBef>
                <a:spcPts val="0"/>
              </a:spcBef>
            </a:pPr>
            <a:r>
              <a:rPr lang="tr-TR" sz="2800" dirty="0"/>
              <a:t>Metin bulunan hücrelerdeki metinleri, </a:t>
            </a:r>
            <a:r>
              <a:rPr lang="tr-TR" sz="2800" dirty="0">
                <a:solidFill>
                  <a:srgbClr val="FF0000"/>
                </a:solidFill>
              </a:rPr>
              <a:t>aralarında boşluk bırakarak </a:t>
            </a:r>
            <a:r>
              <a:rPr lang="tr-TR" sz="2800" dirty="0"/>
              <a:t>birleştirmek için, şu formül yazılmalıdır: </a:t>
            </a:r>
            <a:r>
              <a:rPr lang="tr-TR" sz="2800" dirty="0">
                <a:solidFill>
                  <a:srgbClr val="7030A0"/>
                </a:solidFill>
              </a:rPr>
              <a:t>=A2&amp;” “&amp;B3</a:t>
            </a:r>
          </a:p>
          <a:p>
            <a:pPr>
              <a:lnSpc>
                <a:spcPct val="150000"/>
              </a:lnSpc>
              <a:spcBef>
                <a:spcPts val="0"/>
              </a:spcBef>
            </a:pPr>
            <a:r>
              <a:rPr lang="tr-TR" sz="2800" dirty="0"/>
              <a:t>Formüllerin ayrıntı </a:t>
            </a:r>
            <a:r>
              <a:rPr lang="tr-TR" sz="2800" dirty="0">
                <a:solidFill>
                  <a:srgbClr val="C00000"/>
                </a:solidFill>
              </a:rPr>
              <a:t>şekilde Formüller Oluşturma Sunumunda </a:t>
            </a:r>
            <a:r>
              <a:rPr lang="tr-TR" sz="2800" dirty="0"/>
              <a:t>bulabilirisiniz. </a:t>
            </a:r>
          </a:p>
        </p:txBody>
      </p:sp>
    </p:spTree>
    <p:extLst>
      <p:ext uri="{BB962C8B-B14F-4D97-AF65-F5344CB8AC3E}">
        <p14:creationId xmlns:p14="http://schemas.microsoft.com/office/powerpoint/2010/main" val="162720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368710"/>
            <a:ext cx="10018713" cy="1533833"/>
          </a:xfrm>
        </p:spPr>
        <p:txBody>
          <a:bodyPr>
            <a:normAutofit/>
          </a:bodyPr>
          <a:lstStyle/>
          <a:p>
            <a:pPr>
              <a:lnSpc>
                <a:spcPct val="150000"/>
              </a:lnSpc>
              <a:spcBef>
                <a:spcPts val="0"/>
              </a:spcBef>
            </a:pPr>
            <a:r>
              <a:rPr lang="tr-TR" dirty="0"/>
              <a:t>Bu hafta</a:t>
            </a:r>
            <a:endParaRPr lang="tr-TR" dirty="0">
              <a:solidFill>
                <a:srgbClr val="00B050"/>
              </a:solidFill>
            </a:endParaRPr>
          </a:p>
        </p:txBody>
      </p:sp>
      <p:sp>
        <p:nvSpPr>
          <p:cNvPr id="6" name="İçerik Yer Tutucusu 2">
            <a:extLst>
              <a:ext uri="{FF2B5EF4-FFF2-40B4-BE49-F238E27FC236}">
                <a16:creationId xmlns:a16="http://schemas.microsoft.com/office/drawing/2014/main" id="{91DAADAA-C8CA-4FB0-A464-78D3D3256E7F}"/>
              </a:ext>
            </a:extLst>
          </p:cNvPr>
          <p:cNvSpPr>
            <a:spLocks noGrp="1"/>
          </p:cNvSpPr>
          <p:nvPr>
            <p:ph idx="1"/>
          </p:nvPr>
        </p:nvSpPr>
        <p:spPr>
          <a:xfrm>
            <a:off x="1484309" y="2035277"/>
            <a:ext cx="5668659" cy="4305750"/>
          </a:xfrm>
        </p:spPr>
        <p:txBody>
          <a:bodyPr anchor="t" anchorCtr="0">
            <a:normAutofit/>
          </a:bodyPr>
          <a:lstStyle/>
          <a:p>
            <a:pPr marL="0" indent="0">
              <a:buNone/>
            </a:pPr>
            <a:r>
              <a:rPr lang="tr-TR" sz="2800" dirty="0">
                <a:solidFill>
                  <a:srgbClr val="FF0000"/>
                </a:solidFill>
              </a:rPr>
              <a:t>4. Formüller</a:t>
            </a:r>
          </a:p>
          <a:p>
            <a:pPr marL="0" indent="0">
              <a:buNone/>
            </a:pPr>
            <a:r>
              <a:rPr lang="tr-TR" sz="2800" dirty="0"/>
              <a:t>4.1 Otomatik Toplama Kullanma</a:t>
            </a:r>
          </a:p>
          <a:p>
            <a:pPr marL="0" indent="0">
              <a:buNone/>
            </a:pPr>
            <a:r>
              <a:rPr lang="tr-TR" sz="2800" dirty="0"/>
              <a:t>4.2 Formül Oluşturma</a:t>
            </a:r>
          </a:p>
          <a:p>
            <a:pPr marL="0" indent="0">
              <a:buNone/>
            </a:pPr>
            <a:r>
              <a:rPr lang="tr-TR" sz="2800" dirty="0"/>
              <a:t>4.3 Formül Kopyalama</a:t>
            </a:r>
          </a:p>
          <a:p>
            <a:pPr marL="0" indent="0">
              <a:buNone/>
            </a:pPr>
            <a:r>
              <a:rPr lang="tr-TR" sz="2800" dirty="0"/>
              <a:t>4.4 Formüllerde Hata Denetimi</a:t>
            </a:r>
          </a:p>
          <a:p>
            <a:pPr marL="0" indent="0">
              <a:buNone/>
            </a:pPr>
            <a:r>
              <a:rPr lang="tr-TR" sz="2800" dirty="0"/>
              <a:t>4.5 Formül Başvuruları Kullanma</a:t>
            </a:r>
          </a:p>
          <a:p>
            <a:pPr marL="0" indent="0">
              <a:buNone/>
            </a:pPr>
            <a:r>
              <a:rPr lang="tr-TR" sz="2800" dirty="0"/>
              <a:t>4.5.1 Hücrelere Ad Tanımlama</a:t>
            </a:r>
            <a:endParaRPr lang="en-US" sz="2800" dirty="0"/>
          </a:p>
        </p:txBody>
      </p:sp>
      <p:sp>
        <p:nvSpPr>
          <p:cNvPr id="7" name="İçerik Yer Tutucusu 2">
            <a:extLst>
              <a:ext uri="{FF2B5EF4-FFF2-40B4-BE49-F238E27FC236}">
                <a16:creationId xmlns:a16="http://schemas.microsoft.com/office/drawing/2014/main" id="{D6A746F0-5F10-41E1-BE41-99A0D2BC9299}"/>
              </a:ext>
            </a:extLst>
          </p:cNvPr>
          <p:cNvSpPr txBox="1">
            <a:spLocks/>
          </p:cNvSpPr>
          <p:nvPr/>
        </p:nvSpPr>
        <p:spPr>
          <a:xfrm>
            <a:off x="6497052" y="2035276"/>
            <a:ext cx="5005972" cy="4173018"/>
          </a:xfrm>
          <a:prstGeom prst="rect">
            <a:avLst/>
          </a:prstGeom>
        </p:spPr>
        <p:txBody>
          <a:bodyPr vert="horz" lIns="91440" tIns="45720" rIns="91440" bIns="45720" rtlCol="0" anchor="t" anchorCtr="0">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lnSpc>
                <a:spcPct val="120000"/>
              </a:lnSpc>
              <a:spcBef>
                <a:spcPts val="0"/>
              </a:spcBef>
            </a:pPr>
            <a:r>
              <a:rPr lang="tr-TR" sz="2800" dirty="0"/>
              <a:t>4.5.2 Hücre Başvuruları Oluşturma ya da Değiştirmek</a:t>
            </a:r>
          </a:p>
          <a:p>
            <a:r>
              <a:rPr lang="tr-TR" sz="2800" dirty="0"/>
              <a:t>4.5.3 Aynı çalışma sayfasında hücre başvurusu oluşturma</a:t>
            </a:r>
          </a:p>
          <a:p>
            <a:r>
              <a:rPr lang="tr-TR" sz="2800" dirty="0"/>
              <a:t>4.5.4 Başka bir çalışma sayfasına hücre başvurusu oluşturma</a:t>
            </a:r>
          </a:p>
          <a:p>
            <a:pPr>
              <a:lnSpc>
                <a:spcPct val="120000"/>
              </a:lnSpc>
              <a:spcBef>
                <a:spcPts val="0"/>
              </a:spcBef>
            </a:pPr>
            <a:endParaRPr lang="tr-TR" sz="2800" dirty="0"/>
          </a:p>
        </p:txBody>
      </p:sp>
    </p:spTree>
    <p:extLst>
      <p:ext uri="{BB962C8B-B14F-4D97-AF65-F5344CB8AC3E}">
        <p14:creationId xmlns:p14="http://schemas.microsoft.com/office/powerpoint/2010/main" val="4165317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solidFill>
                  <a:srgbClr val="00B050"/>
                </a:solidFill>
              </a:rPr>
              <a:t>4.3 Formül Kopyalama</a:t>
            </a: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09" y="1917290"/>
            <a:ext cx="9783459" cy="4454013"/>
          </a:xfrm>
        </p:spPr>
        <p:txBody>
          <a:bodyPr anchor="t" anchorCtr="0">
            <a:normAutofit fontScale="92500" lnSpcReduction="20000"/>
          </a:bodyPr>
          <a:lstStyle/>
          <a:p>
            <a:pPr>
              <a:lnSpc>
                <a:spcPct val="150000"/>
              </a:lnSpc>
              <a:spcBef>
                <a:spcPts val="0"/>
              </a:spcBef>
            </a:pPr>
            <a:r>
              <a:rPr lang="tr-TR" sz="3000" dirty="0"/>
              <a:t>1. Kopyalamak istediğiniz formülü içeren hücreyi seçin.</a:t>
            </a:r>
          </a:p>
          <a:p>
            <a:pPr>
              <a:lnSpc>
                <a:spcPct val="150000"/>
              </a:lnSpc>
              <a:spcBef>
                <a:spcPts val="0"/>
              </a:spcBef>
            </a:pPr>
            <a:r>
              <a:rPr lang="tr-TR" sz="3000" dirty="0"/>
              <a:t>2. </a:t>
            </a:r>
            <a:r>
              <a:rPr lang="tr-TR" sz="3000" b="1" dirty="0">
                <a:solidFill>
                  <a:srgbClr val="FF0000"/>
                </a:solidFill>
              </a:rPr>
              <a:t>Giriş</a:t>
            </a:r>
            <a:r>
              <a:rPr lang="tr-TR" sz="3000" b="1" dirty="0"/>
              <a:t> </a:t>
            </a:r>
            <a:r>
              <a:rPr lang="tr-TR" sz="3000" dirty="0"/>
              <a:t>sekmesinde, Pano grubunda </a:t>
            </a:r>
            <a:r>
              <a:rPr lang="tr-TR" sz="3000" b="1" dirty="0" err="1">
                <a:solidFill>
                  <a:srgbClr val="0070C0"/>
                </a:solidFill>
              </a:rPr>
              <a:t>Kopyala</a:t>
            </a:r>
            <a:r>
              <a:rPr lang="tr-TR" sz="3000" dirty="0" err="1">
                <a:solidFill>
                  <a:srgbClr val="0070C0"/>
                </a:solidFill>
              </a:rPr>
              <a:t>'yı</a:t>
            </a:r>
            <a:r>
              <a:rPr lang="tr-TR" sz="3000" dirty="0"/>
              <a:t> tıklayın.</a:t>
            </a:r>
          </a:p>
          <a:p>
            <a:pPr>
              <a:lnSpc>
                <a:spcPct val="150000"/>
              </a:lnSpc>
              <a:spcBef>
                <a:spcPts val="0"/>
              </a:spcBef>
            </a:pPr>
            <a:r>
              <a:rPr lang="tr-TR" sz="3000" dirty="0"/>
              <a:t>3. Aşağıdakilerden birini yapın:</a:t>
            </a:r>
          </a:p>
          <a:p>
            <a:pPr lvl="1">
              <a:lnSpc>
                <a:spcPct val="150000"/>
              </a:lnSpc>
              <a:spcBef>
                <a:spcPts val="0"/>
              </a:spcBef>
              <a:buFont typeface="Wingdings" panose="05000000000000000000" pitchFamily="2" charset="2"/>
              <a:buChar char="Ø"/>
            </a:pPr>
            <a:r>
              <a:rPr lang="tr-TR" sz="3000" dirty="0"/>
              <a:t> Formülü ve biçimlendirmeleri yapıştırmak için </a:t>
            </a:r>
            <a:r>
              <a:rPr lang="tr-TR" sz="3000" b="1" dirty="0"/>
              <a:t>Giriş </a:t>
            </a:r>
            <a:r>
              <a:rPr lang="tr-TR" sz="3000" dirty="0"/>
              <a:t>sekmesinde, </a:t>
            </a:r>
            <a:r>
              <a:rPr lang="tr-TR" sz="3000" dirty="0">
                <a:solidFill>
                  <a:srgbClr val="00B050"/>
                </a:solidFill>
              </a:rPr>
              <a:t>Pano</a:t>
            </a:r>
            <a:r>
              <a:rPr lang="tr-TR" sz="3000" dirty="0"/>
              <a:t> grubunda </a:t>
            </a:r>
            <a:r>
              <a:rPr lang="tr-TR" sz="3000" b="1" dirty="0" err="1">
                <a:solidFill>
                  <a:srgbClr val="0070C0"/>
                </a:solidFill>
              </a:rPr>
              <a:t>Yapıştır</a:t>
            </a:r>
            <a:r>
              <a:rPr lang="tr-TR" sz="3000" dirty="0" err="1">
                <a:solidFill>
                  <a:srgbClr val="0070C0"/>
                </a:solidFill>
              </a:rPr>
              <a:t>'ı</a:t>
            </a:r>
            <a:r>
              <a:rPr lang="tr-TR" sz="3000" dirty="0"/>
              <a:t> tıklayın ya da yapıştırmak istediğiniz </a:t>
            </a:r>
            <a:r>
              <a:rPr lang="tr-TR" sz="3000" dirty="0">
                <a:solidFill>
                  <a:srgbClr val="7030A0"/>
                </a:solidFill>
              </a:rPr>
              <a:t>hücreye sağ tıklayın </a:t>
            </a:r>
            <a:r>
              <a:rPr lang="tr-TR" sz="3000" dirty="0"/>
              <a:t>ve </a:t>
            </a:r>
            <a:r>
              <a:rPr lang="tr-TR" sz="3000" b="1" dirty="0" err="1"/>
              <a:t>Yapıştır</a:t>
            </a:r>
            <a:r>
              <a:rPr lang="tr-TR" sz="3000" dirty="0" err="1"/>
              <a:t>’a</a:t>
            </a:r>
            <a:r>
              <a:rPr lang="tr-TR" sz="3000" dirty="0"/>
              <a:t> tıklayın.</a:t>
            </a:r>
          </a:p>
          <a:p>
            <a:pPr>
              <a:lnSpc>
                <a:spcPct val="130000"/>
              </a:lnSpc>
            </a:pPr>
            <a:endParaRPr lang="tr-TR" sz="2800" dirty="0"/>
          </a:p>
        </p:txBody>
      </p:sp>
    </p:spTree>
    <p:extLst>
      <p:ext uri="{BB962C8B-B14F-4D97-AF65-F5344CB8AC3E}">
        <p14:creationId xmlns:p14="http://schemas.microsoft.com/office/powerpoint/2010/main" val="112991135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lvl="1">
              <a:lnSpc>
                <a:spcPct val="150000"/>
              </a:lnSpc>
              <a:spcBef>
                <a:spcPts val="0"/>
              </a:spcBef>
              <a:buFont typeface="Wingdings" panose="05000000000000000000" pitchFamily="2" charset="2"/>
              <a:buChar char="Ø"/>
            </a:pPr>
            <a:r>
              <a:rPr lang="tr-TR" sz="2800" dirty="0"/>
              <a:t>Yalnızca formülü yapıştırmak için Giriş sekmesinde, Pano grubunda </a:t>
            </a:r>
            <a:r>
              <a:rPr lang="tr-TR" sz="2800" b="1" dirty="0"/>
              <a:t>Yapıştır </a:t>
            </a:r>
            <a:r>
              <a:rPr lang="tr-TR" sz="2800" dirty="0"/>
              <a:t>‘ı, ardından da </a:t>
            </a:r>
            <a:r>
              <a:rPr lang="tr-TR" sz="2800" b="1" dirty="0" err="1"/>
              <a:t>Formüller</a:t>
            </a:r>
            <a:r>
              <a:rPr lang="tr-TR" sz="2800" dirty="0" err="1"/>
              <a:t>'i</a:t>
            </a:r>
            <a:r>
              <a:rPr lang="tr-TR" sz="2800" dirty="0"/>
              <a:t> tıklayın.</a:t>
            </a:r>
          </a:p>
          <a:p>
            <a:pPr>
              <a:lnSpc>
                <a:spcPct val="150000"/>
              </a:lnSpc>
              <a:spcBef>
                <a:spcPts val="0"/>
              </a:spcBef>
            </a:pPr>
            <a:r>
              <a:rPr lang="tr-TR" sz="2800" dirty="0"/>
              <a:t>Not: </a:t>
            </a:r>
            <a:r>
              <a:rPr lang="tr-TR" sz="2800" b="1" dirty="0"/>
              <a:t>Yalnızca </a:t>
            </a:r>
            <a:r>
              <a:rPr lang="tr-TR" sz="2800" dirty="0">
                <a:solidFill>
                  <a:srgbClr val="FF0000"/>
                </a:solidFill>
              </a:rPr>
              <a:t>formül sonuçlarını </a:t>
            </a:r>
            <a:r>
              <a:rPr lang="tr-TR" sz="2800" dirty="0"/>
              <a:t>da yapıştırabilirsiniz. </a:t>
            </a:r>
            <a:r>
              <a:rPr lang="tr-TR" sz="2800" b="1" dirty="0"/>
              <a:t>Giriş </a:t>
            </a:r>
            <a:r>
              <a:rPr lang="tr-TR" sz="2800" dirty="0"/>
              <a:t>sekmesinde bulunan </a:t>
            </a:r>
            <a:r>
              <a:rPr lang="tr-TR" sz="2800" b="1" dirty="0" err="1"/>
              <a:t>Yapıştır</a:t>
            </a:r>
            <a:r>
              <a:rPr lang="tr-TR" sz="2800" dirty="0" err="1"/>
              <a:t>’ı</a:t>
            </a:r>
            <a:r>
              <a:rPr lang="tr-TR" sz="2800" dirty="0"/>
              <a:t>, ardından da </a:t>
            </a:r>
            <a:r>
              <a:rPr lang="tr-TR" sz="2800" b="1" dirty="0" err="1">
                <a:solidFill>
                  <a:srgbClr val="FF0000"/>
                </a:solidFill>
              </a:rPr>
              <a:t>Değerler</a:t>
            </a:r>
            <a:r>
              <a:rPr lang="tr-TR" sz="2800" dirty="0" err="1">
                <a:solidFill>
                  <a:srgbClr val="FF0000"/>
                </a:solidFill>
              </a:rPr>
              <a:t>'i</a:t>
            </a:r>
            <a:r>
              <a:rPr lang="tr-TR" sz="2800" dirty="0"/>
              <a:t> tıklayın.</a:t>
            </a:r>
          </a:p>
          <a:p>
            <a:pPr>
              <a:lnSpc>
                <a:spcPct val="150000"/>
              </a:lnSpc>
              <a:spcBef>
                <a:spcPts val="0"/>
              </a:spcBef>
            </a:pPr>
            <a:r>
              <a:rPr lang="tr-TR" sz="2800" dirty="0"/>
              <a:t>4. Formüldeki hücre başvurularının istediğiniz sonucu verip vermediğini kontrol edin.</a:t>
            </a:r>
          </a:p>
        </p:txBody>
      </p:sp>
    </p:spTree>
    <p:extLst>
      <p:ext uri="{BB962C8B-B14F-4D97-AF65-F5344CB8AC3E}">
        <p14:creationId xmlns:p14="http://schemas.microsoft.com/office/powerpoint/2010/main" val="3880320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solidFill>
                  <a:srgbClr val="00B050"/>
                </a:solidFill>
              </a:rPr>
              <a:t>4.4 Formüllerde Hata Denetimi</a:t>
            </a: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09" y="1917290"/>
            <a:ext cx="9783459" cy="4454013"/>
          </a:xfrm>
        </p:spPr>
        <p:txBody>
          <a:bodyPr anchor="t" anchorCtr="0">
            <a:normAutofit/>
          </a:bodyPr>
          <a:lstStyle/>
          <a:p>
            <a:pPr>
              <a:lnSpc>
                <a:spcPct val="150000"/>
              </a:lnSpc>
              <a:spcBef>
                <a:spcPts val="0"/>
              </a:spcBef>
            </a:pPr>
            <a:r>
              <a:rPr lang="tr-TR" sz="2800" dirty="0"/>
              <a:t>Elektronik tablolama programında oluşturduğunuz formüllerde hatalar olabilir. </a:t>
            </a:r>
          </a:p>
          <a:p>
            <a:pPr>
              <a:lnSpc>
                <a:spcPct val="150000"/>
              </a:lnSpc>
              <a:spcBef>
                <a:spcPts val="0"/>
              </a:spcBef>
            </a:pPr>
            <a:r>
              <a:rPr lang="tr-TR" sz="2800" dirty="0"/>
              <a:t>Elektronik tablolama programı, formüllerde oluşabilecek hataları veya tutarsızlıkları otomatik olarak bulup kullanıcıyı uyarır. </a:t>
            </a:r>
          </a:p>
          <a:p>
            <a:pPr>
              <a:lnSpc>
                <a:spcPct val="150000"/>
              </a:lnSpc>
              <a:spcBef>
                <a:spcPts val="0"/>
              </a:spcBef>
            </a:pPr>
            <a:r>
              <a:rPr lang="tr-TR" sz="2800" dirty="0"/>
              <a:t>Hata bulunan hücrenin </a:t>
            </a:r>
            <a:r>
              <a:rPr lang="tr-TR" sz="2800" dirty="0">
                <a:solidFill>
                  <a:srgbClr val="FF0000"/>
                </a:solidFill>
              </a:rPr>
              <a:t>sol üst köşesinde</a:t>
            </a:r>
            <a:r>
              <a:rPr lang="tr-TR" sz="2800" dirty="0"/>
              <a:t>, </a:t>
            </a:r>
            <a:r>
              <a:rPr lang="tr-TR" sz="2800" dirty="0">
                <a:solidFill>
                  <a:srgbClr val="00B050"/>
                </a:solidFill>
              </a:rPr>
              <a:t>yeşil bir üçgen </a:t>
            </a:r>
            <a:r>
              <a:rPr lang="tr-TR" sz="2800" dirty="0"/>
              <a:t>belirir. </a:t>
            </a:r>
          </a:p>
        </p:txBody>
      </p:sp>
    </p:spTree>
    <p:extLst>
      <p:ext uri="{BB962C8B-B14F-4D97-AF65-F5344CB8AC3E}">
        <p14:creationId xmlns:p14="http://schemas.microsoft.com/office/powerpoint/2010/main" val="1512971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1" y="368710"/>
            <a:ext cx="8972296" cy="5928851"/>
          </a:xfrm>
        </p:spPr>
        <p:txBody>
          <a:bodyPr anchor="t" anchorCtr="0">
            <a:noAutofit/>
          </a:bodyPr>
          <a:lstStyle/>
          <a:p>
            <a:pPr>
              <a:lnSpc>
                <a:spcPct val="150000"/>
              </a:lnSpc>
              <a:spcBef>
                <a:spcPts val="0"/>
              </a:spcBef>
            </a:pPr>
            <a:r>
              <a:rPr lang="tr-TR" sz="2800" dirty="0"/>
              <a:t>Hücreyi tıkladıktan sonra hücrenin sağındaki </a:t>
            </a:r>
            <a:r>
              <a:rPr lang="tr-TR" sz="2800" dirty="0">
                <a:solidFill>
                  <a:srgbClr val="FF0000"/>
                </a:solidFill>
              </a:rPr>
              <a:t>ünlem işaretini </a:t>
            </a:r>
            <a:r>
              <a:rPr lang="tr-TR" sz="2800" dirty="0"/>
              <a:t>tıklayarak açılan menüden hata hakkında yardım alabilir, hatayı gidermek için verilen seçeneklerden birini seçebilirsiniz. </a:t>
            </a:r>
          </a:p>
          <a:p>
            <a:pPr>
              <a:lnSpc>
                <a:spcPct val="150000"/>
              </a:lnSpc>
              <a:spcBef>
                <a:spcPts val="0"/>
              </a:spcBef>
            </a:pPr>
            <a:r>
              <a:rPr lang="tr-TR" sz="2800" b="1" dirty="0">
                <a:solidFill>
                  <a:srgbClr val="FF0000"/>
                </a:solidFill>
              </a:rPr>
              <a:t>Dosya</a:t>
            </a:r>
            <a:r>
              <a:rPr lang="tr-TR" sz="2800" b="1" dirty="0"/>
              <a:t> </a:t>
            </a:r>
            <a:r>
              <a:rPr lang="tr-TR" sz="2800" dirty="0"/>
              <a:t>menüsünden </a:t>
            </a:r>
            <a:r>
              <a:rPr lang="tr-TR" sz="2800" b="1" dirty="0">
                <a:solidFill>
                  <a:srgbClr val="0070C0"/>
                </a:solidFill>
              </a:rPr>
              <a:t>Seçenekler</a:t>
            </a:r>
            <a:r>
              <a:rPr lang="tr-TR" sz="2800" b="1" dirty="0"/>
              <a:t> </a:t>
            </a:r>
            <a:r>
              <a:rPr lang="tr-TR" sz="2800" dirty="0"/>
              <a:t>daha sonra da </a:t>
            </a:r>
            <a:r>
              <a:rPr lang="tr-TR" sz="2800" b="1" dirty="0">
                <a:solidFill>
                  <a:srgbClr val="00B050"/>
                </a:solidFill>
              </a:rPr>
              <a:t>Formüller</a:t>
            </a:r>
            <a:r>
              <a:rPr lang="tr-TR" sz="2800" b="1" dirty="0"/>
              <a:t> </a:t>
            </a:r>
            <a:r>
              <a:rPr lang="tr-TR" sz="2800" dirty="0"/>
              <a:t>kategorisini tıklayarak açılan pencereden </a:t>
            </a:r>
            <a:r>
              <a:rPr lang="tr-TR" sz="2800" dirty="0">
                <a:solidFill>
                  <a:srgbClr val="7030A0"/>
                </a:solidFill>
              </a:rPr>
              <a:t>hata denetleme işlemini </a:t>
            </a:r>
            <a:r>
              <a:rPr lang="tr-TR" sz="2800" dirty="0"/>
              <a:t>durdurabilirsiniz.</a:t>
            </a:r>
          </a:p>
          <a:p>
            <a:pPr>
              <a:lnSpc>
                <a:spcPct val="150000"/>
              </a:lnSpc>
              <a:spcBef>
                <a:spcPts val="0"/>
              </a:spcBef>
            </a:pPr>
            <a:r>
              <a:rPr lang="tr-TR" sz="2800" dirty="0"/>
              <a:t>Ayrıca pencerede yer alan </a:t>
            </a:r>
            <a:r>
              <a:rPr lang="tr-TR" sz="2800" dirty="0">
                <a:solidFill>
                  <a:srgbClr val="7030A0"/>
                </a:solidFill>
              </a:rPr>
              <a:t>hata denetleme kurallarını </a:t>
            </a:r>
            <a:r>
              <a:rPr lang="tr-TR" sz="2800" dirty="0"/>
              <a:t>belirleyerek kendinize göre özelleştirebilirsiniz.</a:t>
            </a:r>
          </a:p>
        </p:txBody>
      </p:sp>
      <p:pic>
        <p:nvPicPr>
          <p:cNvPr id="2" name="Resim 1">
            <a:extLst>
              <a:ext uri="{FF2B5EF4-FFF2-40B4-BE49-F238E27FC236}">
                <a16:creationId xmlns:a16="http://schemas.microsoft.com/office/drawing/2014/main" id="{EED59757-60A0-49EB-802C-54C983E7103E}"/>
              </a:ext>
            </a:extLst>
          </p:cNvPr>
          <p:cNvPicPr>
            <a:picLocks noChangeAspect="1"/>
          </p:cNvPicPr>
          <p:nvPr/>
        </p:nvPicPr>
        <p:blipFill rotWithShape="1">
          <a:blip r:embed="rId3"/>
          <a:srcRect r="91169" b="18049"/>
          <a:stretch/>
        </p:blipFill>
        <p:spPr>
          <a:xfrm>
            <a:off x="10574594" y="76145"/>
            <a:ext cx="1285204" cy="6705709"/>
          </a:xfrm>
          <a:prstGeom prst="rect">
            <a:avLst/>
          </a:prstGeom>
        </p:spPr>
      </p:pic>
      <p:sp>
        <p:nvSpPr>
          <p:cNvPr id="4" name="Dikdörtgen 3">
            <a:extLst>
              <a:ext uri="{FF2B5EF4-FFF2-40B4-BE49-F238E27FC236}">
                <a16:creationId xmlns:a16="http://schemas.microsoft.com/office/drawing/2014/main" id="{792CDA20-A568-488F-BABE-BC0A2EDCFB2E}"/>
              </a:ext>
            </a:extLst>
          </p:cNvPr>
          <p:cNvSpPr/>
          <p:nvPr/>
        </p:nvSpPr>
        <p:spPr>
          <a:xfrm>
            <a:off x="10456607" y="6297561"/>
            <a:ext cx="1403191" cy="4842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35714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rmAutofit/>
          </a:bodyPr>
          <a:lstStyle/>
          <a:p>
            <a:pPr>
              <a:lnSpc>
                <a:spcPct val="150000"/>
              </a:lnSpc>
              <a:spcBef>
                <a:spcPts val="0"/>
              </a:spcBef>
            </a:pPr>
            <a:endParaRPr lang="tr-TR" sz="2800" dirty="0"/>
          </a:p>
        </p:txBody>
      </p:sp>
      <p:pic>
        <p:nvPicPr>
          <p:cNvPr id="2" name="Resim 1">
            <a:extLst>
              <a:ext uri="{FF2B5EF4-FFF2-40B4-BE49-F238E27FC236}">
                <a16:creationId xmlns:a16="http://schemas.microsoft.com/office/drawing/2014/main" id="{B9E6C305-3B14-46D5-998C-F54317B4A0A6}"/>
              </a:ext>
            </a:extLst>
          </p:cNvPr>
          <p:cNvPicPr>
            <a:picLocks noChangeAspect="1"/>
          </p:cNvPicPr>
          <p:nvPr/>
        </p:nvPicPr>
        <p:blipFill>
          <a:blip r:embed="rId3"/>
          <a:stretch>
            <a:fillRect/>
          </a:stretch>
        </p:blipFill>
        <p:spPr>
          <a:xfrm>
            <a:off x="0" y="1673"/>
            <a:ext cx="12192000" cy="6854653"/>
          </a:xfrm>
          <a:prstGeom prst="rect">
            <a:avLst/>
          </a:prstGeom>
        </p:spPr>
      </p:pic>
    </p:spTree>
    <p:extLst>
      <p:ext uri="{BB962C8B-B14F-4D97-AF65-F5344CB8AC3E}">
        <p14:creationId xmlns:p14="http://schemas.microsoft.com/office/powerpoint/2010/main" val="34334308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rmAutofit lnSpcReduction="10000"/>
          </a:bodyPr>
          <a:lstStyle/>
          <a:p>
            <a:pPr>
              <a:lnSpc>
                <a:spcPct val="150000"/>
              </a:lnSpc>
              <a:spcBef>
                <a:spcPts val="0"/>
              </a:spcBef>
            </a:pPr>
            <a:r>
              <a:rPr lang="tr-TR" sz="2800" dirty="0"/>
              <a:t>Elektronik tablolama programında en çok karşılaşabileceğiniz hatalar ve çözüm yöntemleri şunlardır:</a:t>
            </a:r>
          </a:p>
          <a:p>
            <a:pPr>
              <a:lnSpc>
                <a:spcPct val="150000"/>
              </a:lnSpc>
              <a:spcBef>
                <a:spcPts val="0"/>
              </a:spcBef>
            </a:pPr>
            <a:r>
              <a:rPr lang="tr-TR" sz="2800" dirty="0">
                <a:solidFill>
                  <a:srgbClr val="FF0000"/>
                </a:solidFill>
              </a:rPr>
              <a:t> </a:t>
            </a:r>
            <a:r>
              <a:rPr lang="tr-TR" sz="2800" b="1" dirty="0">
                <a:solidFill>
                  <a:srgbClr val="FF0000"/>
                </a:solidFill>
              </a:rPr>
              <a:t>#AD?: </a:t>
            </a:r>
            <a:r>
              <a:rPr lang="tr-TR" sz="2800" dirty="0"/>
              <a:t>Formülde bulunan metinler, program tarafından tanınmadığında çıkar. </a:t>
            </a:r>
          </a:p>
          <a:p>
            <a:pPr>
              <a:lnSpc>
                <a:spcPct val="150000"/>
              </a:lnSpc>
              <a:spcBef>
                <a:spcPts val="0"/>
              </a:spcBef>
            </a:pPr>
            <a:r>
              <a:rPr lang="tr-TR" sz="2800" dirty="0"/>
              <a:t>Fonksiyon yazımları ve hücre adresleri kontrol edilmelidir.</a:t>
            </a:r>
          </a:p>
          <a:p>
            <a:pPr>
              <a:lnSpc>
                <a:spcPct val="150000"/>
              </a:lnSpc>
              <a:spcBef>
                <a:spcPts val="0"/>
              </a:spcBef>
            </a:pPr>
            <a:r>
              <a:rPr lang="tr-TR" sz="2800" dirty="0"/>
              <a:t> </a:t>
            </a:r>
            <a:r>
              <a:rPr lang="tr-TR" sz="2800" b="1" dirty="0">
                <a:solidFill>
                  <a:srgbClr val="FF0000"/>
                </a:solidFill>
              </a:rPr>
              <a:t>#BAŞV!: </a:t>
            </a:r>
            <a:r>
              <a:rPr lang="tr-TR" sz="2800" dirty="0"/>
              <a:t>Kaynak gösterilen hücre adreslerinde hata olduğunda ortaya çıkar. </a:t>
            </a:r>
          </a:p>
          <a:p>
            <a:pPr>
              <a:lnSpc>
                <a:spcPct val="150000"/>
              </a:lnSpc>
              <a:spcBef>
                <a:spcPts val="0"/>
              </a:spcBef>
            </a:pPr>
            <a:r>
              <a:rPr lang="tr-TR" sz="2800" dirty="0"/>
              <a:t>Formülde belirttiğiniz adreslerin silinmiş veya taşınmış olmadığından emin olunuz.</a:t>
            </a:r>
          </a:p>
        </p:txBody>
      </p:sp>
    </p:spTree>
    <p:extLst>
      <p:ext uri="{BB962C8B-B14F-4D97-AF65-F5344CB8AC3E}">
        <p14:creationId xmlns:p14="http://schemas.microsoft.com/office/powerpoint/2010/main" val="8495870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pPr>
            <a:r>
              <a:rPr lang="tr-TR" sz="2800" b="1" dirty="0">
                <a:solidFill>
                  <a:srgbClr val="FF0000"/>
                </a:solidFill>
              </a:rPr>
              <a:t>#BOŞ!: </a:t>
            </a:r>
            <a:r>
              <a:rPr lang="tr-TR" sz="2800" dirty="0"/>
              <a:t>Birbiriyle kesişmeyen hücre adresleri kullanıldığında ortaya çıkar. </a:t>
            </a:r>
          </a:p>
          <a:p>
            <a:pPr>
              <a:lnSpc>
                <a:spcPct val="150000"/>
              </a:lnSpc>
            </a:pPr>
            <a:r>
              <a:rPr lang="tr-TR" sz="2800" dirty="0"/>
              <a:t>Hücre aralıklarının birbiriyle kesişmesine dikkat ediniz.</a:t>
            </a:r>
          </a:p>
          <a:p>
            <a:pPr>
              <a:lnSpc>
                <a:spcPct val="150000"/>
              </a:lnSpc>
            </a:pPr>
            <a:r>
              <a:rPr lang="tr-TR" sz="2800" dirty="0">
                <a:solidFill>
                  <a:srgbClr val="FF0000"/>
                </a:solidFill>
              </a:rPr>
              <a:t> </a:t>
            </a:r>
            <a:r>
              <a:rPr lang="tr-TR" sz="2800" b="1" dirty="0">
                <a:solidFill>
                  <a:srgbClr val="FF0000"/>
                </a:solidFill>
              </a:rPr>
              <a:t>#BÖL/0!: </a:t>
            </a:r>
            <a:r>
              <a:rPr lang="tr-TR" sz="2800" dirty="0"/>
              <a:t>Bir hücre sıfıra veya boş bir hücreye bölünmeye çalışıldığında çıkar.</a:t>
            </a:r>
          </a:p>
          <a:p>
            <a:pPr>
              <a:lnSpc>
                <a:spcPct val="150000"/>
              </a:lnSpc>
            </a:pPr>
            <a:r>
              <a:rPr lang="tr-TR" sz="2800" dirty="0">
                <a:solidFill>
                  <a:srgbClr val="FF0000"/>
                </a:solidFill>
              </a:rPr>
              <a:t> </a:t>
            </a:r>
            <a:r>
              <a:rPr lang="tr-TR" sz="2800" b="1" dirty="0">
                <a:solidFill>
                  <a:srgbClr val="FF0000"/>
                </a:solidFill>
              </a:rPr>
              <a:t>#DEĞER!: </a:t>
            </a:r>
            <a:r>
              <a:rPr lang="tr-TR" sz="2800" dirty="0"/>
              <a:t>Formülde kullanılan hücrelerin birbiriyle farklı türde olduğunda ortaya çıkar (metinle sayıyı toplamak gibi). </a:t>
            </a:r>
          </a:p>
          <a:p>
            <a:pPr>
              <a:lnSpc>
                <a:spcPct val="150000"/>
              </a:lnSpc>
            </a:pPr>
            <a:r>
              <a:rPr lang="tr-TR" sz="2800" dirty="0"/>
              <a:t>Veri türlerini kontrol ediniz.</a:t>
            </a:r>
          </a:p>
        </p:txBody>
      </p:sp>
    </p:spTree>
    <p:extLst>
      <p:ext uri="{BB962C8B-B14F-4D97-AF65-F5344CB8AC3E}">
        <p14:creationId xmlns:p14="http://schemas.microsoft.com/office/powerpoint/2010/main" val="2986020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rmAutofit/>
          </a:bodyPr>
          <a:lstStyle/>
          <a:p>
            <a:pPr>
              <a:lnSpc>
                <a:spcPct val="140000"/>
              </a:lnSpc>
              <a:spcBef>
                <a:spcPts val="0"/>
              </a:spcBef>
            </a:pPr>
            <a:r>
              <a:rPr lang="tr-TR" sz="2800" b="1" dirty="0">
                <a:solidFill>
                  <a:srgbClr val="FF0000"/>
                </a:solidFill>
              </a:rPr>
              <a:t>#SAYI!: </a:t>
            </a:r>
            <a:r>
              <a:rPr lang="tr-TR" sz="2800" dirty="0"/>
              <a:t>Formülde kullanılan sayısal değerlerin yanlış yazılmasıyla ortaya çıkar. </a:t>
            </a:r>
          </a:p>
          <a:p>
            <a:pPr>
              <a:lnSpc>
                <a:spcPct val="140000"/>
              </a:lnSpc>
              <a:spcBef>
                <a:spcPts val="0"/>
              </a:spcBef>
            </a:pPr>
            <a:r>
              <a:rPr lang="tr-TR" sz="2800" dirty="0"/>
              <a:t>Sayıların yazılışını kontrol ediniz.</a:t>
            </a:r>
          </a:p>
          <a:p>
            <a:pPr>
              <a:lnSpc>
                <a:spcPct val="140000"/>
              </a:lnSpc>
              <a:spcBef>
                <a:spcPts val="0"/>
              </a:spcBef>
            </a:pPr>
            <a:r>
              <a:rPr lang="tr-TR" sz="2800" dirty="0">
                <a:solidFill>
                  <a:srgbClr val="FF0000"/>
                </a:solidFill>
              </a:rPr>
              <a:t> </a:t>
            </a:r>
            <a:r>
              <a:rPr lang="tr-TR" sz="2800" b="1" dirty="0">
                <a:solidFill>
                  <a:srgbClr val="FF0000"/>
                </a:solidFill>
              </a:rPr>
              <a:t>#YOK: </a:t>
            </a:r>
            <a:r>
              <a:rPr lang="tr-TR" sz="2800" dirty="0"/>
              <a:t>Değer bir formülde veya fonksiyonda kullanılmadığında çıkar.</a:t>
            </a:r>
          </a:p>
        </p:txBody>
      </p:sp>
      <p:pic>
        <p:nvPicPr>
          <p:cNvPr id="4" name="Resim 3">
            <a:extLst>
              <a:ext uri="{FF2B5EF4-FFF2-40B4-BE49-F238E27FC236}">
                <a16:creationId xmlns:a16="http://schemas.microsoft.com/office/drawing/2014/main" id="{309415B3-7AEB-4B0A-A8F8-325A2A44FD7C}"/>
              </a:ext>
            </a:extLst>
          </p:cNvPr>
          <p:cNvPicPr>
            <a:picLocks noChangeAspect="1"/>
          </p:cNvPicPr>
          <p:nvPr/>
        </p:nvPicPr>
        <p:blipFill rotWithShape="1">
          <a:blip r:embed="rId3"/>
          <a:srcRect t="21276" r="28750" b="18181"/>
          <a:stretch/>
        </p:blipFill>
        <p:spPr>
          <a:xfrm>
            <a:off x="3064666" y="3035398"/>
            <a:ext cx="7229708" cy="3453892"/>
          </a:xfrm>
          <a:prstGeom prst="rect">
            <a:avLst/>
          </a:prstGeom>
        </p:spPr>
      </p:pic>
    </p:spTree>
    <p:extLst>
      <p:ext uri="{BB962C8B-B14F-4D97-AF65-F5344CB8AC3E}">
        <p14:creationId xmlns:p14="http://schemas.microsoft.com/office/powerpoint/2010/main" val="905831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rmAutofit/>
          </a:bodyPr>
          <a:lstStyle/>
          <a:p>
            <a:pPr>
              <a:lnSpc>
                <a:spcPct val="140000"/>
              </a:lnSpc>
              <a:spcBef>
                <a:spcPts val="0"/>
              </a:spcBef>
            </a:pPr>
            <a:r>
              <a:rPr lang="tr-TR" sz="2800" dirty="0"/>
              <a:t>Hata olmadığını düşündüğünüz bir hücrede, hata uyarısı alıyorsanız hatayı yok sayarak işlemlerinize devam edebilirsiniz ama unutmayın; hatalı başladığınız bir tablo, bütün bir kitabınızı etkileyecektir. </a:t>
            </a:r>
          </a:p>
          <a:p>
            <a:pPr>
              <a:lnSpc>
                <a:spcPct val="140000"/>
              </a:lnSpc>
              <a:spcBef>
                <a:spcPts val="0"/>
              </a:spcBef>
            </a:pPr>
            <a:r>
              <a:rPr lang="tr-TR" sz="2800" dirty="0"/>
              <a:t>Bu nedenle formüllerinizde hata olmadığından emin olduktan sonra işlemlerinize devam ediniz.</a:t>
            </a:r>
            <a:endParaRPr lang="tr-TR" sz="3200" dirty="0"/>
          </a:p>
        </p:txBody>
      </p:sp>
    </p:spTree>
    <p:extLst>
      <p:ext uri="{BB962C8B-B14F-4D97-AF65-F5344CB8AC3E}">
        <p14:creationId xmlns:p14="http://schemas.microsoft.com/office/powerpoint/2010/main" val="14947170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solidFill>
                  <a:srgbClr val="00B050"/>
                </a:solidFill>
              </a:rPr>
              <a:t>4.5 Formül Başvuruları Kullanma</a:t>
            </a:r>
            <a:br>
              <a:rPr lang="tr-TR" dirty="0"/>
            </a:br>
            <a:r>
              <a:rPr lang="tr-TR" dirty="0">
                <a:solidFill>
                  <a:srgbClr val="7030A0"/>
                </a:solidFill>
              </a:rPr>
              <a:t>4.5.1 Hücrelere Ad Tanımlama</a:t>
            </a: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1" y="1917290"/>
            <a:ext cx="7821922" cy="4218039"/>
          </a:xfrm>
        </p:spPr>
        <p:txBody>
          <a:bodyPr anchor="t" anchorCtr="0">
            <a:noAutofit/>
          </a:bodyPr>
          <a:lstStyle/>
          <a:p>
            <a:pPr>
              <a:lnSpc>
                <a:spcPct val="130000"/>
              </a:lnSpc>
              <a:spcBef>
                <a:spcPts val="0"/>
              </a:spcBef>
            </a:pPr>
            <a:r>
              <a:rPr lang="tr-TR" sz="2800" dirty="0"/>
              <a:t>Hücreleri formüllerde kullanırken kolaylık sağlaması için isimlendirebilirsiniz. </a:t>
            </a:r>
          </a:p>
          <a:p>
            <a:pPr>
              <a:lnSpc>
                <a:spcPct val="130000"/>
              </a:lnSpc>
              <a:spcBef>
                <a:spcPts val="0"/>
              </a:spcBef>
            </a:pPr>
            <a:r>
              <a:rPr lang="tr-TR" sz="2800" dirty="0">
                <a:solidFill>
                  <a:srgbClr val="7030A0"/>
                </a:solidFill>
              </a:rPr>
              <a:t>İsimlendirmek istediğiniz hücre </a:t>
            </a:r>
            <a:r>
              <a:rPr lang="tr-TR" sz="2800" dirty="0"/>
              <a:t>veya hücreleri seçtikten sonra farenin </a:t>
            </a:r>
            <a:r>
              <a:rPr lang="tr-TR" sz="2800" dirty="0">
                <a:solidFill>
                  <a:srgbClr val="FF0000"/>
                </a:solidFill>
              </a:rPr>
              <a:t>sağ tuşuna </a:t>
            </a:r>
            <a:r>
              <a:rPr lang="tr-TR" sz="2800" dirty="0"/>
              <a:t>tıklayın ve açılan menüden </a:t>
            </a:r>
            <a:r>
              <a:rPr lang="tr-TR" sz="2800" b="1" dirty="0">
                <a:solidFill>
                  <a:srgbClr val="00B050"/>
                </a:solidFill>
              </a:rPr>
              <a:t>Ad Tanımla </a:t>
            </a:r>
            <a:r>
              <a:rPr lang="tr-TR" sz="2800" dirty="0"/>
              <a:t>seçeneğine tıklayın. </a:t>
            </a:r>
          </a:p>
        </p:txBody>
      </p:sp>
      <p:pic>
        <p:nvPicPr>
          <p:cNvPr id="4" name="Resim 3">
            <a:extLst>
              <a:ext uri="{FF2B5EF4-FFF2-40B4-BE49-F238E27FC236}">
                <a16:creationId xmlns:a16="http://schemas.microsoft.com/office/drawing/2014/main" id="{9F9F8ACD-8540-488F-9102-0BCB6FAF1D9B}"/>
              </a:ext>
            </a:extLst>
          </p:cNvPr>
          <p:cNvPicPr>
            <a:picLocks noChangeAspect="1"/>
          </p:cNvPicPr>
          <p:nvPr/>
        </p:nvPicPr>
        <p:blipFill rotWithShape="1">
          <a:blip r:embed="rId2"/>
          <a:srcRect l="40282" t="38465" r="45202" b="5785"/>
          <a:stretch/>
        </p:blipFill>
        <p:spPr>
          <a:xfrm>
            <a:off x="9684056" y="958646"/>
            <a:ext cx="2477729" cy="5350108"/>
          </a:xfrm>
          <a:prstGeom prst="rect">
            <a:avLst/>
          </a:prstGeom>
        </p:spPr>
      </p:pic>
      <p:sp>
        <p:nvSpPr>
          <p:cNvPr id="5" name="Dikdörtgen 4">
            <a:extLst>
              <a:ext uri="{FF2B5EF4-FFF2-40B4-BE49-F238E27FC236}">
                <a16:creationId xmlns:a16="http://schemas.microsoft.com/office/drawing/2014/main" id="{CCABB0BE-2B2A-44D4-9FA4-8AB1E0CB253D}"/>
              </a:ext>
            </a:extLst>
          </p:cNvPr>
          <p:cNvSpPr/>
          <p:nvPr/>
        </p:nvSpPr>
        <p:spPr>
          <a:xfrm>
            <a:off x="9684055" y="5683290"/>
            <a:ext cx="2477729" cy="37313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1200059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1"/>
            <a:ext cx="10018713" cy="5422490"/>
          </a:xfrm>
        </p:spPr>
        <p:txBody>
          <a:bodyPr anchor="t" anchorCtr="0">
            <a:noAutofit/>
          </a:bodyPr>
          <a:lstStyle/>
          <a:p>
            <a:pPr marL="0" indent="0">
              <a:buNone/>
            </a:pPr>
            <a:r>
              <a:rPr lang="tr-TR" sz="2800" dirty="0">
                <a:solidFill>
                  <a:srgbClr val="FF0000"/>
                </a:solidFill>
              </a:rPr>
              <a:t>5. Grafikler</a:t>
            </a:r>
          </a:p>
          <a:p>
            <a:pPr marL="0" indent="0">
              <a:buNone/>
            </a:pPr>
            <a:r>
              <a:rPr lang="tr-TR" sz="2800" dirty="0"/>
              <a:t>	5.1 Grafik Ekleme</a:t>
            </a:r>
          </a:p>
          <a:p>
            <a:pPr marL="0" indent="0">
              <a:buNone/>
            </a:pPr>
            <a:r>
              <a:rPr lang="tr-TR" sz="2800" dirty="0"/>
              <a:t>	5.2 Grafik türü değiştirme</a:t>
            </a:r>
          </a:p>
          <a:p>
            <a:pPr marL="0" indent="0">
              <a:buNone/>
            </a:pPr>
            <a:r>
              <a:rPr lang="tr-TR" sz="2800" dirty="0"/>
              <a:t>	5.3 Grafik Biçimlendirme</a:t>
            </a:r>
          </a:p>
          <a:p>
            <a:pPr marL="0" indent="0">
              <a:buNone/>
            </a:pPr>
            <a:r>
              <a:rPr lang="tr-TR" sz="2800" dirty="0"/>
              <a:t>		5.3.1 Grafik başlığını konumlandırma</a:t>
            </a:r>
          </a:p>
          <a:p>
            <a:pPr marL="0" indent="0">
              <a:buNone/>
            </a:pPr>
            <a:r>
              <a:rPr lang="tr-TR" sz="2800" dirty="0"/>
              <a:t>		5.3.2 Eksen Başlığı Eklemek</a:t>
            </a:r>
            <a:endParaRPr lang="en-US" sz="2800" dirty="0"/>
          </a:p>
          <a:p>
            <a:pPr marL="0" indent="0">
              <a:buNone/>
            </a:pPr>
            <a:r>
              <a:rPr lang="tr-TR" sz="2800" dirty="0"/>
              <a:t>		5.3.3 Grafiği Yeniden Boyutlandırma</a:t>
            </a:r>
          </a:p>
          <a:p>
            <a:pPr marL="0" indent="0">
              <a:buNone/>
            </a:pPr>
            <a:r>
              <a:rPr lang="tr-TR" sz="2800" dirty="0"/>
              <a:t>		5.3.4 Grafik Görünümünü Düzenleme</a:t>
            </a:r>
          </a:p>
          <a:p>
            <a:pPr marL="0" indent="0">
              <a:buNone/>
            </a:pPr>
            <a:r>
              <a:rPr lang="tr-TR" sz="2800" dirty="0"/>
              <a:t>	5.4 Yeni Veri Ekleme</a:t>
            </a:r>
          </a:p>
          <a:p>
            <a:pPr marL="0" indent="0">
              <a:buNone/>
            </a:pPr>
            <a:r>
              <a:rPr lang="tr-TR" sz="2800" dirty="0"/>
              <a:t>	5.5 Veri Serilerini Silme</a:t>
            </a:r>
          </a:p>
        </p:txBody>
      </p:sp>
    </p:spTree>
    <p:extLst>
      <p:ext uri="{BB962C8B-B14F-4D97-AF65-F5344CB8AC3E}">
        <p14:creationId xmlns:p14="http://schemas.microsoft.com/office/powerpoint/2010/main" val="40554561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rmAutofit/>
          </a:bodyPr>
          <a:lstStyle/>
          <a:p>
            <a:pPr>
              <a:lnSpc>
                <a:spcPct val="130000"/>
              </a:lnSpc>
              <a:spcBef>
                <a:spcPts val="0"/>
              </a:spcBef>
            </a:pPr>
            <a:r>
              <a:rPr lang="tr-TR" sz="2800" dirty="0"/>
              <a:t>Açılan </a:t>
            </a:r>
            <a:r>
              <a:rPr lang="tr-TR" sz="2800" b="1" dirty="0">
                <a:solidFill>
                  <a:srgbClr val="FF0000"/>
                </a:solidFill>
              </a:rPr>
              <a:t>Yeni Ad </a:t>
            </a:r>
            <a:r>
              <a:rPr lang="tr-TR" sz="2800" dirty="0"/>
              <a:t>penceresinde yer alan </a:t>
            </a:r>
            <a:r>
              <a:rPr lang="tr-TR" sz="2800" b="1" dirty="0">
                <a:solidFill>
                  <a:srgbClr val="00B050"/>
                </a:solidFill>
              </a:rPr>
              <a:t>Ad</a:t>
            </a:r>
            <a:r>
              <a:rPr lang="tr-TR" sz="2800" b="1" dirty="0"/>
              <a:t> </a:t>
            </a:r>
            <a:r>
              <a:rPr lang="tr-TR" sz="2800" dirty="0"/>
              <a:t>kutucuğuna hücreye veya hücrelere vermek istediğiniz ismi yazın. </a:t>
            </a:r>
          </a:p>
          <a:p>
            <a:pPr>
              <a:lnSpc>
                <a:spcPct val="130000"/>
              </a:lnSpc>
              <a:spcBef>
                <a:spcPts val="0"/>
              </a:spcBef>
            </a:pPr>
            <a:r>
              <a:rPr lang="tr-TR" sz="2800" dirty="0"/>
              <a:t>İhtiyaç duyarsanız bu pencerede </a:t>
            </a:r>
            <a:r>
              <a:rPr lang="tr-TR" sz="2800" b="1" dirty="0">
                <a:solidFill>
                  <a:srgbClr val="7030A0"/>
                </a:solidFill>
              </a:rPr>
              <a:t>Açıklama</a:t>
            </a:r>
            <a:r>
              <a:rPr lang="tr-TR" sz="2800" b="1" dirty="0"/>
              <a:t> </a:t>
            </a:r>
            <a:r>
              <a:rPr lang="tr-TR" sz="2800" dirty="0"/>
              <a:t>ekleyebilirsiniz. </a:t>
            </a:r>
            <a:r>
              <a:rPr lang="tr-TR" sz="2800" b="1" dirty="0"/>
              <a:t>Tamam </a:t>
            </a:r>
            <a:r>
              <a:rPr lang="tr-TR" sz="2800" dirty="0"/>
              <a:t>düğmesine tıklayarak işlemi tamamlayın.</a:t>
            </a:r>
          </a:p>
          <a:p>
            <a:pPr>
              <a:lnSpc>
                <a:spcPct val="140000"/>
              </a:lnSpc>
              <a:spcBef>
                <a:spcPts val="0"/>
              </a:spcBef>
            </a:pPr>
            <a:endParaRPr lang="tr-TR" sz="3200" dirty="0"/>
          </a:p>
        </p:txBody>
      </p:sp>
      <p:pic>
        <p:nvPicPr>
          <p:cNvPr id="2" name="Resim 1">
            <a:extLst>
              <a:ext uri="{FF2B5EF4-FFF2-40B4-BE49-F238E27FC236}">
                <a16:creationId xmlns:a16="http://schemas.microsoft.com/office/drawing/2014/main" id="{890D04BB-6A8C-4D2F-BA54-308C1AB5F446}"/>
              </a:ext>
            </a:extLst>
          </p:cNvPr>
          <p:cNvPicPr>
            <a:picLocks noChangeAspect="1"/>
          </p:cNvPicPr>
          <p:nvPr/>
        </p:nvPicPr>
        <p:blipFill rotWithShape="1">
          <a:blip r:embed="rId3"/>
          <a:srcRect l="27339" t="33971" r="50000" b="34831"/>
          <a:stretch/>
        </p:blipFill>
        <p:spPr>
          <a:xfrm>
            <a:off x="3703639" y="2809569"/>
            <a:ext cx="4506327" cy="3487992"/>
          </a:xfrm>
          <a:prstGeom prst="rect">
            <a:avLst/>
          </a:prstGeom>
        </p:spPr>
      </p:pic>
    </p:spTree>
    <p:extLst>
      <p:ext uri="{BB962C8B-B14F-4D97-AF65-F5344CB8AC3E}">
        <p14:creationId xmlns:p14="http://schemas.microsoft.com/office/powerpoint/2010/main" val="39045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DD84EF0-0D20-4CF2-B1BF-F71FE3A99472}"/>
              </a:ext>
            </a:extLst>
          </p:cNvPr>
          <p:cNvPicPr>
            <a:picLocks noChangeAspect="1"/>
          </p:cNvPicPr>
          <p:nvPr/>
        </p:nvPicPr>
        <p:blipFill rotWithShape="1">
          <a:blip r:embed="rId3"/>
          <a:srcRect t="3633" r="40484" b="17403"/>
          <a:stretch/>
        </p:blipFill>
        <p:spPr>
          <a:xfrm>
            <a:off x="5879329" y="884902"/>
            <a:ext cx="5934128" cy="4426475"/>
          </a:xfrm>
          <a:prstGeom prst="rect">
            <a:avLst/>
          </a:prstGeom>
        </p:spPr>
      </p:pic>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4395019" cy="5928851"/>
          </a:xfrm>
        </p:spPr>
        <p:txBody>
          <a:bodyPr anchor="t" anchorCtr="0">
            <a:normAutofit/>
          </a:bodyPr>
          <a:lstStyle/>
          <a:p>
            <a:pPr>
              <a:lnSpc>
                <a:spcPct val="140000"/>
              </a:lnSpc>
              <a:spcBef>
                <a:spcPts val="0"/>
              </a:spcBef>
            </a:pPr>
            <a:r>
              <a:rPr lang="tr-TR" sz="3200" dirty="0"/>
              <a:t>Ancak bütün adların yönetmek istersen </a:t>
            </a:r>
            <a:r>
              <a:rPr lang="tr-TR" sz="3200" dirty="0">
                <a:solidFill>
                  <a:srgbClr val="FF0000"/>
                </a:solidFill>
              </a:rPr>
              <a:t>Formüller</a:t>
            </a:r>
            <a:r>
              <a:rPr lang="tr-TR" sz="3200" dirty="0"/>
              <a:t> menüden </a:t>
            </a:r>
            <a:r>
              <a:rPr lang="tr-TR" sz="3200" b="1" dirty="0">
                <a:solidFill>
                  <a:srgbClr val="00B050"/>
                </a:solidFill>
              </a:rPr>
              <a:t>Ad Yöneticisi</a:t>
            </a:r>
            <a:r>
              <a:rPr lang="tr-TR" sz="3200" dirty="0"/>
              <a:t> seçin açılan pencerede yeni adları ekleyebilirsiniz veya </a:t>
            </a:r>
            <a:r>
              <a:rPr lang="tr-TR" sz="3200" dirty="0" err="1"/>
              <a:t>selilebilirsiniz</a:t>
            </a:r>
            <a:r>
              <a:rPr lang="tr-TR" sz="3200" dirty="0"/>
              <a:t>.</a:t>
            </a:r>
          </a:p>
        </p:txBody>
      </p:sp>
      <p:sp>
        <p:nvSpPr>
          <p:cNvPr id="5" name="Dikdörtgen 4">
            <a:extLst>
              <a:ext uri="{FF2B5EF4-FFF2-40B4-BE49-F238E27FC236}">
                <a16:creationId xmlns:a16="http://schemas.microsoft.com/office/drawing/2014/main" id="{EA8B087D-DDB1-4417-8D42-3E31D8EA77A7}"/>
              </a:ext>
            </a:extLst>
          </p:cNvPr>
          <p:cNvSpPr/>
          <p:nvPr/>
        </p:nvSpPr>
        <p:spPr>
          <a:xfrm>
            <a:off x="9969911" y="1155791"/>
            <a:ext cx="1386348" cy="7816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68876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solidFill>
                  <a:srgbClr val="7030A0"/>
                </a:solidFill>
              </a:rPr>
              <a:t>4.5.2 Hücre Başvuruları Oluşturma ya da Değiştirmek</a:t>
            </a: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10018713" cy="4218039"/>
          </a:xfrm>
        </p:spPr>
        <p:txBody>
          <a:bodyPr anchor="t" anchorCtr="0">
            <a:noAutofit/>
          </a:bodyPr>
          <a:lstStyle/>
          <a:p>
            <a:pPr>
              <a:lnSpc>
                <a:spcPct val="150000"/>
              </a:lnSpc>
            </a:pPr>
            <a:r>
              <a:rPr lang="tr-TR" sz="2800" dirty="0"/>
              <a:t>Hücre başvurusu, çalışma sayfasındaki hücreye veya hücre aralığına başvuruda bulunur ve Microsoft Office Excel'in formülde hesaplanmasını istediğiniz değerleri veya verileri bulabilmesi için formüllerde kullanılabilir.</a:t>
            </a:r>
          </a:p>
          <a:p>
            <a:pPr>
              <a:lnSpc>
                <a:spcPct val="150000"/>
              </a:lnSpc>
            </a:pPr>
            <a:r>
              <a:rPr lang="tr-TR" sz="2800" dirty="0"/>
              <a:t>Bir veya birden çok formülde hücre başvurusunu kullanarak şunlara başvuruda bulunabilirsiniz:</a:t>
            </a:r>
          </a:p>
        </p:txBody>
      </p:sp>
    </p:spTree>
    <p:extLst>
      <p:ext uri="{BB962C8B-B14F-4D97-AF65-F5344CB8AC3E}">
        <p14:creationId xmlns:p14="http://schemas.microsoft.com/office/powerpoint/2010/main" val="40640426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pPr>
            <a:r>
              <a:rPr lang="tr-TR" sz="2800" dirty="0"/>
              <a:t>Çalışma sayfasındaki bir veya daha fazla </a:t>
            </a:r>
            <a:r>
              <a:rPr lang="tr-TR" sz="2800" dirty="0">
                <a:solidFill>
                  <a:srgbClr val="00B050"/>
                </a:solidFill>
              </a:rPr>
              <a:t>bitişik hücrenin verileri</a:t>
            </a:r>
            <a:r>
              <a:rPr lang="tr-TR" sz="2800" dirty="0"/>
              <a:t>.</a:t>
            </a:r>
          </a:p>
          <a:p>
            <a:pPr>
              <a:lnSpc>
                <a:spcPct val="150000"/>
              </a:lnSpc>
            </a:pPr>
            <a:r>
              <a:rPr lang="tr-TR" sz="2800" dirty="0"/>
              <a:t> Çalışma sayfasının </a:t>
            </a:r>
            <a:r>
              <a:rPr lang="tr-TR" sz="2800" dirty="0">
                <a:solidFill>
                  <a:srgbClr val="0070C0"/>
                </a:solidFill>
              </a:rPr>
              <a:t>farklı alanlarında </a:t>
            </a:r>
            <a:r>
              <a:rPr lang="tr-TR" sz="2800" dirty="0"/>
              <a:t>bulunan veriler.</a:t>
            </a:r>
          </a:p>
          <a:p>
            <a:pPr>
              <a:lnSpc>
                <a:spcPct val="150000"/>
              </a:lnSpc>
            </a:pPr>
            <a:r>
              <a:rPr lang="tr-TR" sz="2800" dirty="0"/>
              <a:t> Aynı çalışma kitabının </a:t>
            </a:r>
            <a:r>
              <a:rPr lang="tr-TR" sz="2800" dirty="0">
                <a:solidFill>
                  <a:srgbClr val="7030A0"/>
                </a:solidFill>
              </a:rPr>
              <a:t>diğer çalışma sayfalarında </a:t>
            </a:r>
            <a:r>
              <a:rPr lang="tr-TR" sz="2800" dirty="0"/>
              <a:t>bulunan veriler.</a:t>
            </a:r>
            <a:endParaRPr lang="tr-TR" sz="3200" dirty="0"/>
          </a:p>
        </p:txBody>
      </p:sp>
    </p:spTree>
    <p:extLst>
      <p:ext uri="{BB962C8B-B14F-4D97-AF65-F5344CB8AC3E}">
        <p14:creationId xmlns:p14="http://schemas.microsoft.com/office/powerpoint/2010/main" val="1800853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solidFill>
                  <a:srgbClr val="7030A0"/>
                </a:solidFill>
              </a:rPr>
              <a:t>4.5.3 Aynı çalışma sayfasında hücre başvurusu oluşturma</a:t>
            </a: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10018713" cy="4218039"/>
          </a:xfrm>
        </p:spPr>
        <p:txBody>
          <a:bodyPr anchor="t" anchorCtr="0">
            <a:noAutofit/>
          </a:bodyPr>
          <a:lstStyle/>
          <a:p>
            <a:pPr marL="514350" indent="-514350">
              <a:lnSpc>
                <a:spcPct val="150000"/>
              </a:lnSpc>
              <a:spcBef>
                <a:spcPts val="0"/>
              </a:spcBef>
              <a:buFont typeface="+mj-lt"/>
              <a:buAutoNum type="arabicPeriod"/>
            </a:pPr>
            <a:r>
              <a:rPr lang="tr-TR" sz="2800" dirty="0"/>
              <a:t>Formülü girmek istediğiniz hücreyi tıklayın.</a:t>
            </a:r>
          </a:p>
          <a:p>
            <a:pPr marL="514350" indent="-514350">
              <a:lnSpc>
                <a:spcPct val="150000"/>
              </a:lnSpc>
              <a:spcBef>
                <a:spcPts val="0"/>
              </a:spcBef>
              <a:buFont typeface="+mj-lt"/>
              <a:buAutoNum type="arabicPeriod"/>
            </a:pPr>
            <a:r>
              <a:rPr lang="tr-TR" sz="2800" b="1" dirty="0"/>
              <a:t>Formül </a:t>
            </a:r>
            <a:r>
              <a:rPr lang="tr-TR" sz="2800" b="1" dirty="0" err="1"/>
              <a:t>Çubuğu</a:t>
            </a:r>
            <a:r>
              <a:rPr lang="tr-TR" sz="2800" dirty="0" err="1"/>
              <a:t>’na</a:t>
            </a:r>
            <a:r>
              <a:rPr lang="tr-TR" sz="2800" dirty="0"/>
              <a:t>, </a:t>
            </a:r>
            <a:r>
              <a:rPr lang="tr-TR" sz="2800" b="1" dirty="0"/>
              <a:t>= </a:t>
            </a:r>
            <a:r>
              <a:rPr lang="tr-TR" sz="2800" dirty="0"/>
              <a:t>(</a:t>
            </a:r>
            <a:r>
              <a:rPr lang="tr-TR" sz="2800" b="1" dirty="0"/>
              <a:t>eşittir işareti</a:t>
            </a:r>
            <a:r>
              <a:rPr lang="tr-TR" sz="2800" dirty="0"/>
              <a:t>) yazın.</a:t>
            </a:r>
          </a:p>
          <a:p>
            <a:pPr marL="514350" indent="-514350">
              <a:lnSpc>
                <a:spcPct val="150000"/>
              </a:lnSpc>
              <a:spcBef>
                <a:spcPts val="0"/>
              </a:spcBef>
              <a:buFont typeface="+mj-lt"/>
              <a:buAutoNum type="arabicPeriod"/>
            </a:pPr>
            <a:r>
              <a:rPr lang="tr-TR" sz="2800" dirty="0"/>
              <a:t>Aşağıdakilerden birini yapın:</a:t>
            </a:r>
          </a:p>
          <a:p>
            <a:pPr>
              <a:lnSpc>
                <a:spcPct val="150000"/>
              </a:lnSpc>
              <a:spcBef>
                <a:spcPts val="0"/>
              </a:spcBef>
            </a:pPr>
            <a:r>
              <a:rPr lang="tr-TR" sz="2800" dirty="0"/>
              <a:t> </a:t>
            </a:r>
            <a:r>
              <a:rPr lang="tr-TR" sz="2800" b="1" dirty="0"/>
              <a:t>Bir veya daha fazla hücreye başvurma: </a:t>
            </a:r>
            <a:r>
              <a:rPr lang="tr-TR" sz="2800" dirty="0"/>
              <a:t>Başvuru oluşturmak için aynı çalışma sayfasında bulunan bir hücre veya hücre aralığı seçin.</a:t>
            </a:r>
          </a:p>
        </p:txBody>
      </p:sp>
    </p:spTree>
    <p:extLst>
      <p:ext uri="{BB962C8B-B14F-4D97-AF65-F5344CB8AC3E}">
        <p14:creationId xmlns:p14="http://schemas.microsoft.com/office/powerpoint/2010/main" val="3607920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Hücre başvuruları ve karşılık gelen hücrelerin etrafındaki kenarlıklar, bunlarla çalışmayı kolaylaştırmak üzere renk kodludur. </a:t>
            </a:r>
          </a:p>
          <a:p>
            <a:pPr>
              <a:lnSpc>
                <a:spcPct val="150000"/>
              </a:lnSpc>
              <a:spcBef>
                <a:spcPts val="0"/>
              </a:spcBef>
            </a:pPr>
            <a:r>
              <a:rPr lang="tr-TR" sz="2800" dirty="0"/>
              <a:t>Birinci hücre başvurusu B9'dur, rengi mavidir ve hücre aralığı kare köşeli mavi kenarlığa sahiptir. İkinci hücre başvurusu C9'dur, rengi yeşildir ve hücre aralığı kare köşeli yeşil kenarlığa sahiptir.</a:t>
            </a:r>
            <a:endParaRPr lang="tr-TR" sz="3200" dirty="0"/>
          </a:p>
        </p:txBody>
      </p:sp>
      <p:pic>
        <p:nvPicPr>
          <p:cNvPr id="2" name="Resim 1">
            <a:extLst>
              <a:ext uri="{FF2B5EF4-FFF2-40B4-BE49-F238E27FC236}">
                <a16:creationId xmlns:a16="http://schemas.microsoft.com/office/drawing/2014/main" id="{B0D31777-0B41-4AF4-B8E3-F93FFEA89C11}"/>
              </a:ext>
            </a:extLst>
          </p:cNvPr>
          <p:cNvPicPr>
            <a:picLocks noChangeAspect="1"/>
          </p:cNvPicPr>
          <p:nvPr/>
        </p:nvPicPr>
        <p:blipFill rotWithShape="1">
          <a:blip r:embed="rId3"/>
          <a:srcRect t="47741" r="77500" b="45374"/>
          <a:stretch/>
        </p:blipFill>
        <p:spPr>
          <a:xfrm>
            <a:off x="1938335" y="4601497"/>
            <a:ext cx="8315329" cy="1430593"/>
          </a:xfrm>
          <a:prstGeom prst="rect">
            <a:avLst/>
          </a:prstGeom>
        </p:spPr>
      </p:pic>
    </p:spTree>
    <p:extLst>
      <p:ext uri="{BB962C8B-B14F-4D97-AF65-F5344CB8AC3E}">
        <p14:creationId xmlns:p14="http://schemas.microsoft.com/office/powerpoint/2010/main" val="13524898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spcAft>
                <a:spcPts val="0"/>
              </a:spcAft>
            </a:pPr>
            <a:r>
              <a:rPr lang="tr-TR" sz="2800" dirty="0"/>
              <a:t>Seçimi taşımak için hücre seçiminin kenarlığını sürükleyebileceğiniz gibi, seçimi genişletmek için kenarlığın köşesini de sürükleyebilirsiniz.</a:t>
            </a:r>
          </a:p>
          <a:p>
            <a:pPr>
              <a:lnSpc>
                <a:spcPct val="150000"/>
              </a:lnSpc>
              <a:spcBef>
                <a:spcPts val="0"/>
              </a:spcBef>
              <a:spcAft>
                <a:spcPts val="0"/>
              </a:spcAft>
            </a:pPr>
            <a:r>
              <a:rPr lang="tr-TR" sz="2800" dirty="0"/>
              <a:t> </a:t>
            </a:r>
            <a:r>
              <a:rPr lang="tr-TR" sz="2800" b="1" dirty="0"/>
              <a:t>Tanımlı bir ada başvurma: </a:t>
            </a:r>
            <a:r>
              <a:rPr lang="tr-TR" sz="2800" dirty="0"/>
              <a:t>Tanımlanmış bir ada başvuru oluşturmak için hücre adını yazın veya F3'e basın, </a:t>
            </a:r>
            <a:r>
              <a:rPr lang="tr-TR" sz="2800" b="1" dirty="0"/>
              <a:t>Ad Yapıştır </a:t>
            </a:r>
            <a:r>
              <a:rPr lang="tr-TR" sz="2800" dirty="0"/>
              <a:t>kutusundan istediğiniz adı seçin ve </a:t>
            </a:r>
            <a:r>
              <a:rPr lang="tr-TR" sz="2800" b="1" dirty="0"/>
              <a:t>Tamam</a:t>
            </a:r>
            <a:r>
              <a:rPr lang="tr-TR" sz="2800" dirty="0"/>
              <a:t>'ı tıklayın.</a:t>
            </a:r>
          </a:p>
        </p:txBody>
      </p:sp>
      <p:pic>
        <p:nvPicPr>
          <p:cNvPr id="2" name="Resim 1">
            <a:extLst>
              <a:ext uri="{FF2B5EF4-FFF2-40B4-BE49-F238E27FC236}">
                <a16:creationId xmlns:a16="http://schemas.microsoft.com/office/drawing/2014/main" id="{CEB8BF68-7796-4CD9-9327-91EFA8EB1BA6}"/>
              </a:ext>
            </a:extLst>
          </p:cNvPr>
          <p:cNvPicPr>
            <a:picLocks noChangeAspect="1"/>
          </p:cNvPicPr>
          <p:nvPr/>
        </p:nvPicPr>
        <p:blipFill rotWithShape="1">
          <a:blip r:embed="rId3"/>
          <a:srcRect t="54196" r="41814" b="18264"/>
          <a:stretch/>
        </p:blipFill>
        <p:spPr>
          <a:xfrm>
            <a:off x="2300748" y="4409768"/>
            <a:ext cx="7093974" cy="1887793"/>
          </a:xfrm>
          <a:prstGeom prst="rect">
            <a:avLst/>
          </a:prstGeom>
        </p:spPr>
      </p:pic>
    </p:spTree>
    <p:extLst>
      <p:ext uri="{BB962C8B-B14F-4D97-AF65-F5344CB8AC3E}">
        <p14:creationId xmlns:p14="http://schemas.microsoft.com/office/powerpoint/2010/main" val="22031365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marL="514350" indent="-514350">
              <a:lnSpc>
                <a:spcPct val="150000"/>
              </a:lnSpc>
              <a:spcBef>
                <a:spcPts val="0"/>
              </a:spcBef>
              <a:spcAft>
                <a:spcPts val="0"/>
              </a:spcAft>
              <a:buFont typeface="+mj-lt"/>
              <a:buAutoNum type="arabicPeriod" startAt="4"/>
            </a:pPr>
            <a:r>
              <a:rPr lang="tr-TR" sz="2800" dirty="0"/>
              <a:t>Aşağıdakilerden birini yapın:</a:t>
            </a:r>
          </a:p>
          <a:p>
            <a:pPr>
              <a:lnSpc>
                <a:spcPct val="150000"/>
              </a:lnSpc>
              <a:spcBef>
                <a:spcPts val="0"/>
              </a:spcBef>
              <a:spcAft>
                <a:spcPts val="0"/>
              </a:spcAft>
            </a:pPr>
            <a:r>
              <a:rPr lang="tr-TR" sz="2800" dirty="0"/>
              <a:t> Tek bir hücrede başvuru oluşturuyorsanız, </a:t>
            </a:r>
            <a:r>
              <a:rPr lang="tr-TR" sz="2800" b="1" dirty="0" err="1">
                <a:solidFill>
                  <a:srgbClr val="0070C0"/>
                </a:solidFill>
              </a:rPr>
              <a:t>Enter</a:t>
            </a:r>
            <a:r>
              <a:rPr lang="tr-TR" sz="2800" b="1" dirty="0"/>
              <a:t> </a:t>
            </a:r>
            <a:r>
              <a:rPr lang="tr-TR" sz="2800" dirty="0"/>
              <a:t>tuşuna basın.</a:t>
            </a:r>
          </a:p>
          <a:p>
            <a:pPr>
              <a:lnSpc>
                <a:spcPct val="150000"/>
              </a:lnSpc>
              <a:spcBef>
                <a:spcPts val="0"/>
              </a:spcBef>
              <a:spcAft>
                <a:spcPts val="0"/>
              </a:spcAft>
            </a:pPr>
            <a:r>
              <a:rPr lang="tr-TR" sz="2800" dirty="0"/>
              <a:t> Dizi formülünde bir başvuru oluşturuyorsanız (A1:G4 gibi), </a:t>
            </a:r>
            <a:r>
              <a:rPr lang="tr-TR" sz="2800" b="1" dirty="0" err="1">
                <a:solidFill>
                  <a:srgbClr val="FF0000"/>
                </a:solidFill>
              </a:rPr>
              <a:t>Ctrl+Üst</a:t>
            </a:r>
            <a:r>
              <a:rPr lang="tr-TR" sz="2800" b="1" dirty="0">
                <a:solidFill>
                  <a:srgbClr val="FF0000"/>
                </a:solidFill>
              </a:rPr>
              <a:t> </a:t>
            </a:r>
            <a:r>
              <a:rPr lang="tr-TR" sz="2800" b="1" dirty="0" err="1">
                <a:solidFill>
                  <a:srgbClr val="FF0000"/>
                </a:solidFill>
              </a:rPr>
              <a:t>Karakter+Enter</a:t>
            </a:r>
            <a:r>
              <a:rPr lang="tr-TR" sz="2800" b="1" dirty="0">
                <a:solidFill>
                  <a:srgbClr val="FF0000"/>
                </a:solidFill>
              </a:rPr>
              <a:t> </a:t>
            </a:r>
            <a:r>
              <a:rPr lang="tr-TR" sz="2800" dirty="0"/>
              <a:t>tuşlarına basın.</a:t>
            </a:r>
          </a:p>
          <a:p>
            <a:pPr>
              <a:lnSpc>
                <a:spcPct val="150000"/>
              </a:lnSpc>
              <a:spcBef>
                <a:spcPts val="0"/>
              </a:spcBef>
              <a:spcAft>
                <a:spcPts val="0"/>
              </a:spcAft>
            </a:pPr>
            <a:r>
              <a:rPr lang="tr-TR" sz="2800" dirty="0"/>
              <a:t>Başvuru tek bir hücre veya hücre aralığı olabilir ve dizi formülü tek veya birden çok sonuç hesaplayan bir formül olabilir.</a:t>
            </a:r>
            <a:endParaRPr lang="tr-TR" sz="3200" dirty="0"/>
          </a:p>
        </p:txBody>
      </p:sp>
    </p:spTree>
    <p:extLst>
      <p:ext uri="{BB962C8B-B14F-4D97-AF65-F5344CB8AC3E}">
        <p14:creationId xmlns:p14="http://schemas.microsoft.com/office/powerpoint/2010/main" val="3310130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solidFill>
                  <a:srgbClr val="7030A0"/>
                </a:solidFill>
              </a:rPr>
              <a:t>4.5.4 Başka bir çalışma sayfasına hücre başvurusu oluşturma</a:t>
            </a: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10018713" cy="4218039"/>
          </a:xfrm>
        </p:spPr>
        <p:txBody>
          <a:bodyPr anchor="t" anchorCtr="0">
            <a:noAutofit/>
          </a:bodyPr>
          <a:lstStyle/>
          <a:p>
            <a:pPr>
              <a:lnSpc>
                <a:spcPct val="150000"/>
              </a:lnSpc>
              <a:spcBef>
                <a:spcPts val="0"/>
              </a:spcBef>
            </a:pPr>
            <a:r>
              <a:rPr lang="tr-TR" sz="2800" dirty="0"/>
              <a:t>Hücre başvurusunun önüne çalışma sayfasının adını ve bunu takiben bir </a:t>
            </a:r>
            <a:r>
              <a:rPr lang="tr-TR" sz="2800" b="1" dirty="0"/>
              <a:t>ünlem işareti (!) </a:t>
            </a:r>
            <a:r>
              <a:rPr lang="tr-TR" sz="2800" dirty="0"/>
              <a:t>ekleyerek aynı çalışma kitabının başka çalışma sayfalarındaki hücrelere başvuru yapabilirsiniz.</a:t>
            </a:r>
          </a:p>
        </p:txBody>
      </p:sp>
    </p:spTree>
    <p:extLst>
      <p:ext uri="{BB962C8B-B14F-4D97-AF65-F5344CB8AC3E}">
        <p14:creationId xmlns:p14="http://schemas.microsoft.com/office/powerpoint/2010/main" val="333689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spcAft>
                <a:spcPts val="0"/>
              </a:spcAft>
            </a:pPr>
            <a:r>
              <a:rPr lang="tr-TR" sz="2800" dirty="0"/>
              <a:t>1. Formülü girmek istediğiniz hücreyi tıklayın.</a:t>
            </a:r>
          </a:p>
          <a:p>
            <a:pPr>
              <a:lnSpc>
                <a:spcPct val="150000"/>
              </a:lnSpc>
              <a:spcBef>
                <a:spcPts val="0"/>
              </a:spcBef>
              <a:spcAft>
                <a:spcPts val="0"/>
              </a:spcAft>
            </a:pPr>
            <a:r>
              <a:rPr lang="tr-TR" sz="2800" dirty="0"/>
              <a:t>2. </a:t>
            </a:r>
            <a:r>
              <a:rPr lang="tr-TR" sz="2800" b="1" dirty="0"/>
              <a:t>Formül </a:t>
            </a:r>
            <a:r>
              <a:rPr lang="tr-TR" sz="2800" b="1" dirty="0" err="1"/>
              <a:t>Çubuğu'</a:t>
            </a:r>
            <a:r>
              <a:rPr lang="tr-TR" sz="2800" dirty="0" err="1"/>
              <a:t>na</a:t>
            </a:r>
            <a:r>
              <a:rPr lang="tr-TR" sz="2800" dirty="0"/>
              <a:t>, </a:t>
            </a:r>
            <a:r>
              <a:rPr lang="tr-TR" sz="2800" b="1" dirty="0"/>
              <a:t>= </a:t>
            </a:r>
            <a:r>
              <a:rPr lang="tr-TR" sz="2800" dirty="0"/>
              <a:t>(</a:t>
            </a:r>
            <a:r>
              <a:rPr lang="tr-TR" sz="2800" b="1" dirty="0"/>
              <a:t>eşittir işareti</a:t>
            </a:r>
            <a:r>
              <a:rPr lang="tr-TR" sz="2800" dirty="0"/>
              <a:t>) girin ve kullanmak istediğiniz formülü yazın.</a:t>
            </a:r>
          </a:p>
          <a:p>
            <a:pPr>
              <a:lnSpc>
                <a:spcPct val="150000"/>
              </a:lnSpc>
              <a:spcBef>
                <a:spcPts val="0"/>
              </a:spcBef>
              <a:spcAft>
                <a:spcPts val="0"/>
              </a:spcAft>
            </a:pPr>
            <a:r>
              <a:rPr lang="tr-TR" sz="2800" dirty="0"/>
              <a:t>3. Başvurulacak çalışma sayfasının sekmesini tıklayın.</a:t>
            </a:r>
          </a:p>
          <a:p>
            <a:pPr>
              <a:lnSpc>
                <a:spcPct val="150000"/>
              </a:lnSpc>
              <a:spcBef>
                <a:spcPts val="0"/>
              </a:spcBef>
              <a:spcAft>
                <a:spcPts val="0"/>
              </a:spcAft>
            </a:pPr>
            <a:r>
              <a:rPr lang="tr-TR" sz="2800" dirty="0"/>
              <a:t>4. Başvurulacak hücreyi veya hücre aralığını seçin.</a:t>
            </a:r>
          </a:p>
          <a:p>
            <a:pPr>
              <a:lnSpc>
                <a:spcPct val="150000"/>
              </a:lnSpc>
              <a:spcBef>
                <a:spcPts val="0"/>
              </a:spcBef>
              <a:spcAft>
                <a:spcPts val="0"/>
              </a:spcAft>
            </a:pPr>
            <a:r>
              <a:rPr lang="tr-TR" sz="2800" dirty="0"/>
              <a:t>Örneğin; </a:t>
            </a:r>
            <a:r>
              <a:rPr lang="tr-TR" sz="2800" b="1" dirty="0"/>
              <a:t>=</a:t>
            </a:r>
            <a:r>
              <a:rPr lang="tr-TR" sz="2800" b="1"/>
              <a:t>ORTALAMA(B1</a:t>
            </a:r>
            <a:r>
              <a:rPr lang="tr-TR" sz="2800" b="1" dirty="0"/>
              <a:t>:B10) </a:t>
            </a:r>
            <a:r>
              <a:rPr lang="tr-TR" sz="2800" dirty="0"/>
              <a:t>formülünde Ortalama işlevi, aynı çalışma kitabındaki Pazarlama adlı çalışma sayfasında B1:B10 aralığındaki ortalama değeri hesaplamaktadır.</a:t>
            </a:r>
            <a:endParaRPr lang="tr-TR" sz="3200" dirty="0"/>
          </a:p>
        </p:txBody>
      </p:sp>
    </p:spTree>
    <p:extLst>
      <p:ext uri="{BB962C8B-B14F-4D97-AF65-F5344CB8AC3E}">
        <p14:creationId xmlns:p14="http://schemas.microsoft.com/office/powerpoint/2010/main" val="2287913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1" y="368711"/>
            <a:ext cx="5338916" cy="5422490"/>
          </a:xfrm>
        </p:spPr>
        <p:txBody>
          <a:bodyPr anchor="t" anchorCtr="0">
            <a:normAutofit/>
          </a:bodyPr>
          <a:lstStyle/>
          <a:p>
            <a:pPr marL="0" indent="0">
              <a:buNone/>
            </a:pPr>
            <a:r>
              <a:rPr lang="tr-TR" sz="2800" dirty="0">
                <a:solidFill>
                  <a:srgbClr val="FF0000"/>
                </a:solidFill>
              </a:rPr>
              <a:t>6. Çizim Araçları</a:t>
            </a:r>
          </a:p>
          <a:p>
            <a:pPr marL="0" indent="0">
              <a:buNone/>
            </a:pPr>
            <a:r>
              <a:rPr lang="tr-TR" sz="2800" dirty="0"/>
              <a:t>	6.1 Metin Kutusu</a:t>
            </a:r>
          </a:p>
          <a:p>
            <a:pPr marL="0" indent="0">
              <a:buNone/>
            </a:pPr>
            <a:r>
              <a:rPr lang="tr-TR" sz="2800" dirty="0"/>
              <a:t>	6.2 Şekil Çizimi</a:t>
            </a:r>
          </a:p>
          <a:p>
            <a:pPr marL="0" indent="0">
              <a:buNone/>
            </a:pPr>
            <a:r>
              <a:rPr lang="tr-TR" sz="2800" dirty="0"/>
              <a:t>	6.3 Resim Ekleme</a:t>
            </a:r>
          </a:p>
          <a:p>
            <a:pPr marL="0" indent="0">
              <a:buNone/>
            </a:pPr>
            <a:r>
              <a:rPr lang="tr-TR" sz="2800" dirty="0"/>
              <a:t>	6.4 </a:t>
            </a:r>
            <a:r>
              <a:rPr lang="tr-TR" sz="2800" dirty="0" err="1"/>
              <a:t>SmartArt</a:t>
            </a:r>
            <a:r>
              <a:rPr lang="tr-TR" sz="2800" dirty="0"/>
              <a:t> Grafiği Oluşturma</a:t>
            </a:r>
          </a:p>
        </p:txBody>
      </p:sp>
      <p:sp>
        <p:nvSpPr>
          <p:cNvPr id="4" name="İçerik Yer Tutucusu 2">
            <a:extLst>
              <a:ext uri="{FF2B5EF4-FFF2-40B4-BE49-F238E27FC236}">
                <a16:creationId xmlns:a16="http://schemas.microsoft.com/office/drawing/2014/main" id="{71CAD144-C163-4530-BCB7-1B501BB2BB3B}"/>
              </a:ext>
            </a:extLst>
          </p:cNvPr>
          <p:cNvSpPr txBox="1">
            <a:spLocks/>
          </p:cNvSpPr>
          <p:nvPr/>
        </p:nvSpPr>
        <p:spPr>
          <a:xfrm>
            <a:off x="6823226" y="368711"/>
            <a:ext cx="5108219" cy="5437239"/>
          </a:xfrm>
          <a:prstGeom prst="rect">
            <a:avLst/>
          </a:prstGeom>
        </p:spPr>
        <p:txBody>
          <a:bodyPr vert="horz" lIns="91440" tIns="45720" rIns="91440" bIns="45720" rtlCol="0" anchor="t" anchorCtr="0">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tr-TR" sz="2800" dirty="0">
                <a:solidFill>
                  <a:srgbClr val="FF0000"/>
                </a:solidFill>
              </a:rPr>
              <a:t>7. Yazdırma</a:t>
            </a:r>
            <a:endParaRPr lang="en-US" sz="2800" dirty="0">
              <a:solidFill>
                <a:srgbClr val="FF0000"/>
              </a:solidFill>
            </a:endParaRPr>
          </a:p>
          <a:p>
            <a:pPr marL="0" indent="0">
              <a:buFont typeface="Arial"/>
              <a:buNone/>
            </a:pPr>
            <a:r>
              <a:rPr lang="tr-TR" sz="2800" dirty="0"/>
              <a:t>	7.1 Yazdırma Alanı Belirleme</a:t>
            </a:r>
          </a:p>
          <a:p>
            <a:pPr marL="0" indent="0">
              <a:buFont typeface="Arial"/>
              <a:buNone/>
            </a:pPr>
            <a:r>
              <a:rPr lang="tr-TR" sz="2800" dirty="0"/>
              <a:t>	7.2 Sayfa Sınırları Belirleme</a:t>
            </a:r>
          </a:p>
          <a:p>
            <a:pPr marL="0" indent="0">
              <a:buFont typeface="Arial"/>
              <a:buNone/>
            </a:pPr>
            <a:r>
              <a:rPr lang="tr-TR" sz="2800" dirty="0"/>
              <a:t>	7.3 Yazdırma Seçenekleri</a:t>
            </a:r>
          </a:p>
          <a:p>
            <a:pPr marL="0" indent="0">
              <a:buFont typeface="Arial"/>
              <a:buNone/>
            </a:pPr>
            <a:r>
              <a:rPr lang="tr-TR" sz="2800" dirty="0"/>
              <a:t>	7.4 Ön izleme</a:t>
            </a:r>
            <a:endParaRPr lang="en-US" sz="2800" dirty="0"/>
          </a:p>
        </p:txBody>
      </p:sp>
    </p:spTree>
    <p:extLst>
      <p:ext uri="{BB962C8B-B14F-4D97-AF65-F5344CB8AC3E}">
        <p14:creationId xmlns:p14="http://schemas.microsoft.com/office/powerpoint/2010/main" val="33925672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normAutofit/>
          </a:bodyPr>
          <a:lstStyle/>
          <a:p>
            <a:pPr algn="ctr"/>
            <a:r>
              <a:rPr lang="tr-TR" sz="8000" dirty="0">
                <a:solidFill>
                  <a:srgbClr val="FF0000"/>
                </a:solidFill>
              </a:rPr>
              <a:t>5. Grafikler</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2801028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İnsanlar, çoğu zaman gördükleri şekilleri, resimleri yazılardan daha hızlı anlar ve daha uzun süre aklında tutabilir. </a:t>
            </a:r>
          </a:p>
          <a:p>
            <a:pPr>
              <a:lnSpc>
                <a:spcPct val="150000"/>
              </a:lnSpc>
              <a:spcBef>
                <a:spcPts val="0"/>
              </a:spcBef>
            </a:pPr>
            <a:r>
              <a:rPr lang="tr-TR" sz="2800" dirty="0"/>
              <a:t>Sayılarla dolu tabloları anlamak, hem daha zor hem de daha çok vakit alan bir işlemdir. </a:t>
            </a:r>
          </a:p>
          <a:p>
            <a:pPr>
              <a:lnSpc>
                <a:spcPct val="150000"/>
              </a:lnSpc>
              <a:spcBef>
                <a:spcPts val="0"/>
              </a:spcBef>
            </a:pPr>
            <a:r>
              <a:rPr lang="tr-TR" sz="2800" dirty="0"/>
              <a:t>Kullanıcılara hazırladığınız tabloları, hızlı yoldan anlatmak için grafiklerle destekleyebilir, gereksiz bilgileri vermeden kullanıcılara daha hızlı ulaşabilirsiniz.</a:t>
            </a:r>
          </a:p>
        </p:txBody>
      </p:sp>
    </p:spTree>
    <p:extLst>
      <p:ext uri="{BB962C8B-B14F-4D97-AF65-F5344CB8AC3E}">
        <p14:creationId xmlns:p14="http://schemas.microsoft.com/office/powerpoint/2010/main" val="23084298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solidFill>
                  <a:srgbClr val="00B050"/>
                </a:solidFill>
              </a:rPr>
              <a:t>5.1 Grafik Ekleme</a:t>
            </a: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10018713" cy="4218039"/>
          </a:xfrm>
        </p:spPr>
        <p:txBody>
          <a:bodyPr anchor="t" anchorCtr="0">
            <a:noAutofit/>
          </a:bodyPr>
          <a:lstStyle/>
          <a:p>
            <a:pPr>
              <a:lnSpc>
                <a:spcPct val="150000"/>
              </a:lnSpc>
              <a:spcBef>
                <a:spcPts val="0"/>
              </a:spcBef>
            </a:pPr>
            <a:r>
              <a:rPr lang="tr-TR" sz="2800" dirty="0"/>
              <a:t>Doğru bir grafik, doğru bir tabloyla oluşur. </a:t>
            </a:r>
          </a:p>
          <a:p>
            <a:pPr>
              <a:lnSpc>
                <a:spcPct val="150000"/>
              </a:lnSpc>
              <a:spcBef>
                <a:spcPts val="0"/>
              </a:spcBef>
            </a:pPr>
            <a:r>
              <a:rPr lang="tr-TR" sz="2800" dirty="0"/>
              <a:t>Öncelikle hazırladığınız tablonun, doğru veriler içerdiğinden emin olmalısınız. </a:t>
            </a:r>
          </a:p>
          <a:p>
            <a:pPr>
              <a:lnSpc>
                <a:spcPct val="150000"/>
              </a:lnSpc>
              <a:spcBef>
                <a:spcPts val="0"/>
              </a:spcBef>
            </a:pPr>
            <a:r>
              <a:rPr lang="tr-TR" sz="2800" dirty="0"/>
              <a:t>Daha sonra tablo içerisinden hangi verileri, tabloya yansıtacağınızı belirlemelisiniz. </a:t>
            </a:r>
          </a:p>
        </p:txBody>
      </p:sp>
    </p:spTree>
    <p:extLst>
      <p:ext uri="{BB962C8B-B14F-4D97-AF65-F5344CB8AC3E}">
        <p14:creationId xmlns:p14="http://schemas.microsoft.com/office/powerpoint/2010/main" val="1544961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Bir tabloda, birden çok türde veri bulunabilir. </a:t>
            </a:r>
          </a:p>
          <a:p>
            <a:pPr>
              <a:lnSpc>
                <a:spcPct val="150000"/>
              </a:lnSpc>
              <a:spcBef>
                <a:spcPts val="0"/>
              </a:spcBef>
            </a:pPr>
            <a:r>
              <a:rPr lang="tr-TR" sz="2800" dirty="0"/>
              <a:t>Grafiklerin anlaşılabilir olması için çok fazla ve birbiriyle ilgisi olmayan verilerin grafiğe dâhil edilmemesi gerekmektedir.</a:t>
            </a:r>
          </a:p>
          <a:p>
            <a:pPr>
              <a:lnSpc>
                <a:spcPct val="150000"/>
              </a:lnSpc>
              <a:spcBef>
                <a:spcPts val="0"/>
              </a:spcBef>
            </a:pPr>
            <a:r>
              <a:rPr lang="tr-TR" sz="2800" dirty="0"/>
              <a:t>Grafik eklemek için öncelikle grafiği oluşturacak verilerin bulunduğu hücreler seçilir. </a:t>
            </a:r>
          </a:p>
          <a:p>
            <a:pPr>
              <a:lnSpc>
                <a:spcPct val="150000"/>
              </a:lnSpc>
              <a:spcBef>
                <a:spcPts val="0"/>
              </a:spcBef>
            </a:pPr>
            <a:r>
              <a:rPr lang="tr-TR" sz="2800" dirty="0"/>
              <a:t>Daha sonra </a:t>
            </a:r>
            <a:r>
              <a:rPr lang="tr-TR" sz="2800" b="1" dirty="0"/>
              <a:t>Ekle </a:t>
            </a:r>
            <a:r>
              <a:rPr lang="tr-TR" sz="2800" dirty="0"/>
              <a:t>sekmesinden </a:t>
            </a:r>
            <a:r>
              <a:rPr lang="tr-TR" sz="2800" b="1" dirty="0"/>
              <a:t>Grafik </a:t>
            </a:r>
            <a:r>
              <a:rPr lang="tr-TR" sz="2800" dirty="0"/>
              <a:t>kategorisinde yer alan grafik türlerinden size uygun olan seçilir. </a:t>
            </a:r>
          </a:p>
        </p:txBody>
      </p:sp>
    </p:spTree>
    <p:extLst>
      <p:ext uri="{BB962C8B-B14F-4D97-AF65-F5344CB8AC3E}">
        <p14:creationId xmlns:p14="http://schemas.microsoft.com/office/powerpoint/2010/main" val="31935655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Bu işlemden sonra çalışma sayfanızda, seçtiğiniz verilerden oluşturulan grafik görüntülenecektir. </a:t>
            </a:r>
          </a:p>
          <a:p>
            <a:pPr>
              <a:lnSpc>
                <a:spcPct val="150000"/>
              </a:lnSpc>
              <a:spcBef>
                <a:spcPts val="0"/>
              </a:spcBef>
            </a:pPr>
            <a:r>
              <a:rPr lang="tr-TR" sz="2800" dirty="0"/>
              <a:t>Daha sonra grafik seçeneklerini kullanarak grafiğiniz üzerinde değişiklik yapabilirisiniz.</a:t>
            </a:r>
          </a:p>
        </p:txBody>
      </p:sp>
      <p:pic>
        <p:nvPicPr>
          <p:cNvPr id="4" name="Resim 3">
            <a:extLst>
              <a:ext uri="{FF2B5EF4-FFF2-40B4-BE49-F238E27FC236}">
                <a16:creationId xmlns:a16="http://schemas.microsoft.com/office/drawing/2014/main" id="{3C3E021C-FAA2-40C1-95D1-F31DC08838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005" y="3104147"/>
            <a:ext cx="5721990" cy="3565213"/>
          </a:xfrm>
          <a:prstGeom prst="rect">
            <a:avLst/>
          </a:prstGeom>
        </p:spPr>
      </p:pic>
    </p:spTree>
    <p:extLst>
      <p:ext uri="{BB962C8B-B14F-4D97-AF65-F5344CB8AC3E}">
        <p14:creationId xmlns:p14="http://schemas.microsoft.com/office/powerpoint/2010/main" val="14767237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lstStyle/>
          <a:p>
            <a:r>
              <a:rPr lang="tr-TR" dirty="0"/>
              <a:t>5.2 Grafik Türü Değiştirme</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29618269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Excel’de grafiğe tamamen farklı bir görünüm vermek amacıyla tüm grafiğin türünü değiştirebilir veya tek bir veri serisi için farklı bir grafik türü seçebilirsiniz. </a:t>
            </a:r>
          </a:p>
          <a:p>
            <a:pPr>
              <a:lnSpc>
                <a:spcPct val="150000"/>
              </a:lnSpc>
              <a:spcBef>
                <a:spcPts val="0"/>
              </a:spcBef>
            </a:pPr>
            <a:r>
              <a:rPr lang="tr-TR" sz="2800" dirty="0"/>
              <a:t>Bu durumda, grafik karma grafiğe dönüşür. Kabarcık grafik ve birçok 3-B grafik için, sadece tüm grafiğin türünü değiştirebilirsiniz.</a:t>
            </a:r>
          </a:p>
        </p:txBody>
      </p:sp>
    </p:spTree>
    <p:extLst>
      <p:ext uri="{BB962C8B-B14F-4D97-AF65-F5344CB8AC3E}">
        <p14:creationId xmlns:p14="http://schemas.microsoft.com/office/powerpoint/2010/main" val="3331742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Tüm grafiğin türünü değiştirmek için, grafik araçlarını görüntülemek amacıyla düzenleyeceğiniz grafiğe ait olan grafik alanı veya çizim alanı öğesini tıklayın.</a:t>
            </a:r>
          </a:p>
          <a:p>
            <a:pPr>
              <a:lnSpc>
                <a:spcPct val="150000"/>
              </a:lnSpc>
              <a:spcBef>
                <a:spcPts val="0"/>
              </a:spcBef>
            </a:pPr>
            <a:r>
              <a:rPr lang="tr-TR" sz="2800" dirty="0"/>
              <a:t>2. Karşımıza </a:t>
            </a:r>
            <a:r>
              <a:rPr lang="tr-TR" sz="2800" b="1" dirty="0"/>
              <a:t>Grafik Araçları </a:t>
            </a:r>
            <a:r>
              <a:rPr lang="tr-TR" sz="2800" dirty="0"/>
              <a:t>adı altında yeni sekmeler açılacaktır.</a:t>
            </a:r>
          </a:p>
          <a:p>
            <a:pPr>
              <a:lnSpc>
                <a:spcPct val="150000"/>
              </a:lnSpc>
              <a:spcBef>
                <a:spcPts val="0"/>
              </a:spcBef>
            </a:pPr>
            <a:r>
              <a:rPr lang="tr-TR" sz="2800" dirty="0"/>
              <a:t>3. Buradan </a:t>
            </a:r>
            <a:r>
              <a:rPr lang="tr-TR" sz="2800" b="1" dirty="0"/>
              <a:t>Tasarım </a:t>
            </a:r>
            <a:r>
              <a:rPr lang="tr-TR" sz="2800" dirty="0"/>
              <a:t>sekmesine tıklayın.</a:t>
            </a:r>
          </a:p>
          <a:p>
            <a:pPr>
              <a:lnSpc>
                <a:spcPct val="150000"/>
              </a:lnSpc>
              <a:spcBef>
                <a:spcPts val="0"/>
              </a:spcBef>
            </a:pPr>
            <a:r>
              <a:rPr lang="tr-TR" sz="2800" dirty="0"/>
              <a:t>4. </a:t>
            </a:r>
            <a:r>
              <a:rPr lang="tr-TR" sz="2800" b="1" dirty="0"/>
              <a:t>Tasarım </a:t>
            </a:r>
            <a:r>
              <a:rPr lang="tr-TR" sz="2800" dirty="0"/>
              <a:t>sekmesinin </a:t>
            </a:r>
            <a:r>
              <a:rPr lang="tr-TR" sz="2800" b="1" dirty="0"/>
              <a:t>Tür </a:t>
            </a:r>
            <a:r>
              <a:rPr lang="tr-TR" sz="2800" dirty="0"/>
              <a:t>grubunda </a:t>
            </a:r>
            <a:r>
              <a:rPr lang="tr-TR" sz="2800" b="1" dirty="0"/>
              <a:t>Grafik Türünü </a:t>
            </a:r>
            <a:r>
              <a:rPr lang="tr-TR" sz="2800" b="1" dirty="0" err="1"/>
              <a:t>Değiştir</a:t>
            </a:r>
            <a:r>
              <a:rPr lang="tr-TR" sz="2800" dirty="0" err="1"/>
              <a:t>’i</a:t>
            </a:r>
            <a:r>
              <a:rPr lang="tr-TR" sz="2800" dirty="0"/>
              <a:t> tıklayın.</a:t>
            </a:r>
          </a:p>
          <a:p>
            <a:pPr>
              <a:lnSpc>
                <a:spcPct val="150000"/>
              </a:lnSpc>
              <a:spcBef>
                <a:spcPts val="0"/>
              </a:spcBef>
            </a:pPr>
            <a:r>
              <a:rPr lang="tr-TR" sz="2800" dirty="0"/>
              <a:t>5. </a:t>
            </a:r>
            <a:r>
              <a:rPr lang="tr-TR" sz="2800" b="1" dirty="0"/>
              <a:t>Grafik Türünü Değiştir </a:t>
            </a:r>
            <a:r>
              <a:rPr lang="tr-TR" sz="2800" dirty="0"/>
              <a:t>iletişim kutusunda;</a:t>
            </a:r>
          </a:p>
        </p:txBody>
      </p:sp>
    </p:spTree>
    <p:extLst>
      <p:ext uri="{BB962C8B-B14F-4D97-AF65-F5344CB8AC3E}">
        <p14:creationId xmlns:p14="http://schemas.microsoft.com/office/powerpoint/2010/main" val="35830235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rmAutofit fontScale="92500" lnSpcReduction="10000"/>
          </a:bodyPr>
          <a:lstStyle/>
          <a:p>
            <a:pPr>
              <a:lnSpc>
                <a:spcPct val="150000"/>
              </a:lnSpc>
              <a:spcBef>
                <a:spcPts val="0"/>
              </a:spcBef>
            </a:pPr>
            <a:r>
              <a:rPr lang="tr-TR" sz="2800" dirty="0"/>
              <a:t> Soldaki menüden istediğiniz grafik türünü tıklayın ve/veya sağdaki grafik türlerinden kullanmak istediğinizi tıklayın.</a:t>
            </a:r>
          </a:p>
          <a:p>
            <a:pPr>
              <a:lnSpc>
                <a:spcPct val="150000"/>
              </a:lnSpc>
              <a:spcBef>
                <a:spcPts val="0"/>
              </a:spcBef>
            </a:pPr>
            <a:r>
              <a:rPr lang="tr-TR" sz="2800" dirty="0"/>
              <a:t> Daha önceden bir grafik türünü şablon olarak kaydettiyseniz, </a:t>
            </a:r>
            <a:r>
              <a:rPr lang="tr-TR" sz="2800" b="1" dirty="0"/>
              <a:t>Şablonlar </a:t>
            </a:r>
            <a:r>
              <a:rPr lang="tr-TR" sz="2800" dirty="0"/>
              <a:t>öğesini tıklayıp ardından sağ taraftaki kutudan kullanmak istediğiniz grafik şablonunu tıklayın.</a:t>
            </a:r>
          </a:p>
          <a:p>
            <a:pPr>
              <a:lnSpc>
                <a:spcPct val="150000"/>
              </a:lnSpc>
              <a:spcBef>
                <a:spcPts val="0"/>
              </a:spcBef>
            </a:pPr>
            <a:r>
              <a:rPr lang="tr-TR" sz="2800" b="1" dirty="0"/>
              <a:t>Not: </a:t>
            </a:r>
            <a:r>
              <a:rPr lang="tr-TR" sz="2800" dirty="0"/>
              <a:t>Bir defada, yalnızca, bir veri serisinin grafik türünü değiştirebilirsiniz. </a:t>
            </a:r>
          </a:p>
          <a:p>
            <a:pPr>
              <a:lnSpc>
                <a:spcPct val="150000"/>
              </a:lnSpc>
              <a:spcBef>
                <a:spcPts val="0"/>
              </a:spcBef>
            </a:pPr>
            <a:r>
              <a:rPr lang="tr-TR" sz="2800" dirty="0"/>
              <a:t>Grafikteki birden fazla veri serisinin grafik türünü değiştirmek için, her veri serisinde bu işlemin tüm aşamalarını tekrarlamanız gerekmektedir.</a:t>
            </a:r>
          </a:p>
        </p:txBody>
      </p:sp>
    </p:spTree>
    <p:extLst>
      <p:ext uri="{BB962C8B-B14F-4D97-AF65-F5344CB8AC3E}">
        <p14:creationId xmlns:p14="http://schemas.microsoft.com/office/powerpoint/2010/main" val="20500458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b="1" dirty="0"/>
              <a:t>İpucu</a:t>
            </a:r>
            <a:r>
              <a:rPr lang="tr-TR" sz="2800" dirty="0"/>
              <a:t>: Grafik oluştururken sık sık belirli bir grafik türünü kullanıyorsanız, bu grafik türünü varsayılan grafik türü olarak ayarlamak isteyebilirsiniz. </a:t>
            </a:r>
          </a:p>
          <a:p>
            <a:pPr>
              <a:lnSpc>
                <a:spcPct val="150000"/>
              </a:lnSpc>
              <a:spcBef>
                <a:spcPts val="0"/>
              </a:spcBef>
            </a:pPr>
            <a:r>
              <a:rPr lang="tr-TR" sz="2800" b="1" dirty="0"/>
              <a:t>Grafik Türünü Değiştir </a:t>
            </a:r>
            <a:r>
              <a:rPr lang="tr-TR" sz="2800" dirty="0"/>
              <a:t>iletişim kutusundaki grafik türü veya grafik alt türünü seçtikten sonra, </a:t>
            </a:r>
            <a:r>
              <a:rPr lang="tr-TR" sz="2800" b="1" dirty="0"/>
              <a:t>Varsayılan Grafik Yap </a:t>
            </a:r>
            <a:r>
              <a:rPr lang="tr-TR" sz="2800" dirty="0"/>
              <a:t>seçeneğini tıklayın.</a:t>
            </a:r>
          </a:p>
        </p:txBody>
      </p:sp>
    </p:spTree>
    <p:extLst>
      <p:ext uri="{BB962C8B-B14F-4D97-AF65-F5344CB8AC3E}">
        <p14:creationId xmlns:p14="http://schemas.microsoft.com/office/powerpoint/2010/main" val="1075677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normAutofit/>
          </a:bodyPr>
          <a:lstStyle/>
          <a:p>
            <a:pPr algn="ctr"/>
            <a:r>
              <a:rPr lang="tr-TR" sz="8000" dirty="0">
                <a:solidFill>
                  <a:srgbClr val="FF0000"/>
                </a:solidFill>
              </a:rPr>
              <a:t>4. Formüller</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39293658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endParaRPr lang="tr-TR" sz="2800" dirty="0"/>
          </a:p>
        </p:txBody>
      </p:sp>
      <p:pic>
        <p:nvPicPr>
          <p:cNvPr id="4" name="İçerik Yer Tutucusu 5">
            <a:extLst>
              <a:ext uri="{FF2B5EF4-FFF2-40B4-BE49-F238E27FC236}">
                <a16:creationId xmlns:a16="http://schemas.microsoft.com/office/drawing/2014/main" id="{1C9B0B45-D780-407C-BD16-9C4F77580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7222" y="272795"/>
            <a:ext cx="7992888" cy="6120680"/>
          </a:xfrm>
          <a:prstGeom prst="rect">
            <a:avLst/>
          </a:prstGeom>
        </p:spPr>
      </p:pic>
    </p:spTree>
    <p:extLst>
      <p:ext uri="{BB962C8B-B14F-4D97-AF65-F5344CB8AC3E}">
        <p14:creationId xmlns:p14="http://schemas.microsoft.com/office/powerpoint/2010/main" val="29380177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endParaRPr lang="tr-TR" sz="2800" dirty="0"/>
          </a:p>
        </p:txBody>
      </p:sp>
      <p:pic>
        <p:nvPicPr>
          <p:cNvPr id="5" name="İçerik Yer Tutucusu 5">
            <a:extLst>
              <a:ext uri="{FF2B5EF4-FFF2-40B4-BE49-F238E27FC236}">
                <a16:creationId xmlns:a16="http://schemas.microsoft.com/office/drawing/2014/main" id="{64147590-FF81-4BE1-A4CF-8E9F855FEB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9208" y="368710"/>
            <a:ext cx="7993583" cy="6264696"/>
          </a:xfrm>
          <a:prstGeom prst="rect">
            <a:avLst/>
          </a:prstGeom>
        </p:spPr>
      </p:pic>
    </p:spTree>
    <p:extLst>
      <p:ext uri="{BB962C8B-B14F-4D97-AF65-F5344CB8AC3E}">
        <p14:creationId xmlns:p14="http://schemas.microsoft.com/office/powerpoint/2010/main" val="19055553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lstStyle/>
          <a:p>
            <a:r>
              <a:rPr lang="tr-TR" dirty="0"/>
              <a:t>5.3 Grafik Biçimlendirme</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36802823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b="1" dirty="0"/>
              <a:t>Grafik Araçları </a:t>
            </a:r>
            <a:r>
              <a:rPr lang="tr-TR" sz="2800" dirty="0"/>
              <a:t>bölümünün </a:t>
            </a:r>
            <a:r>
              <a:rPr lang="tr-TR" sz="2800" b="1" dirty="0"/>
              <a:t>Biçim </a:t>
            </a:r>
            <a:r>
              <a:rPr lang="tr-TR" sz="2800" dirty="0"/>
              <a:t>sekmesinde yer alan şekil stillerini kullanarak grafiğinizin şeklini değiştirebilirsiniz. </a:t>
            </a:r>
          </a:p>
          <a:p>
            <a:pPr>
              <a:lnSpc>
                <a:spcPct val="150000"/>
              </a:lnSpc>
              <a:spcBef>
                <a:spcPts val="0"/>
              </a:spcBef>
            </a:pPr>
            <a:r>
              <a:rPr lang="tr-TR" sz="2800" dirty="0"/>
              <a:t>Grafiğinizi seçtikten sonra, şekil stilleri üzerinde gezindiğinizde ön izlemesini grafik üzerinde görebilirsiniz. </a:t>
            </a:r>
          </a:p>
          <a:p>
            <a:pPr>
              <a:lnSpc>
                <a:spcPct val="150000"/>
              </a:lnSpc>
              <a:spcBef>
                <a:spcPts val="0"/>
              </a:spcBef>
            </a:pPr>
            <a:r>
              <a:rPr lang="tr-TR" sz="2800" dirty="0"/>
              <a:t>Ayrıca </a:t>
            </a:r>
            <a:r>
              <a:rPr lang="tr-TR" sz="2800" b="1" dirty="0"/>
              <a:t>Şekil Dolgusu, Şekil </a:t>
            </a:r>
            <a:r>
              <a:rPr lang="tr-TR" sz="2800" b="1" dirty="0" err="1"/>
              <a:t>Anahat</a:t>
            </a:r>
            <a:r>
              <a:rPr lang="tr-TR" sz="2800" b="1" dirty="0"/>
              <a:t> </a:t>
            </a:r>
            <a:r>
              <a:rPr lang="tr-TR" sz="2800" dirty="0"/>
              <a:t>ve </a:t>
            </a:r>
            <a:r>
              <a:rPr lang="tr-TR" sz="2800" b="1" dirty="0"/>
              <a:t>Şekil Efektleri </a:t>
            </a:r>
            <a:r>
              <a:rPr lang="tr-TR" sz="2800" dirty="0"/>
              <a:t>gibi seçenekleri kullanarak grafik görünümünü değiştirebilirsiniz.</a:t>
            </a:r>
          </a:p>
        </p:txBody>
      </p:sp>
    </p:spTree>
    <p:extLst>
      <p:ext uri="{BB962C8B-B14F-4D97-AF65-F5344CB8AC3E}">
        <p14:creationId xmlns:p14="http://schemas.microsoft.com/office/powerpoint/2010/main" val="36868662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endParaRPr lang="tr-TR" sz="2800" dirty="0"/>
          </a:p>
        </p:txBody>
      </p:sp>
      <p:pic>
        <p:nvPicPr>
          <p:cNvPr id="4" name="İçerik Yer Tutucusu 5">
            <a:extLst>
              <a:ext uri="{FF2B5EF4-FFF2-40B4-BE49-F238E27FC236}">
                <a16:creationId xmlns:a16="http://schemas.microsoft.com/office/drawing/2014/main" id="{1E882485-80D6-4D8F-B485-3F5BA41741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552" y="368710"/>
            <a:ext cx="8064896" cy="5976664"/>
          </a:xfrm>
          <a:prstGeom prst="rect">
            <a:avLst/>
          </a:prstGeom>
        </p:spPr>
      </p:pic>
    </p:spTree>
    <p:extLst>
      <p:ext uri="{BB962C8B-B14F-4D97-AF65-F5344CB8AC3E}">
        <p14:creationId xmlns:p14="http://schemas.microsoft.com/office/powerpoint/2010/main" val="7528515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t>5.3.1 Grafik başlığını konumlandırma</a:t>
            </a:r>
            <a:endParaRPr lang="tr-TR" dirty="0">
              <a:solidFill>
                <a:srgbClr val="FF0000"/>
              </a:solidFill>
            </a:endParaRP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10018713" cy="4218039"/>
          </a:xfrm>
        </p:spPr>
        <p:txBody>
          <a:bodyPr anchor="t" anchorCtr="0">
            <a:noAutofit/>
          </a:bodyPr>
          <a:lstStyle/>
          <a:p>
            <a:pPr>
              <a:lnSpc>
                <a:spcPct val="150000"/>
              </a:lnSpc>
              <a:spcBef>
                <a:spcPts val="0"/>
              </a:spcBef>
            </a:pPr>
            <a:r>
              <a:rPr lang="tr-TR" sz="2800" dirty="0"/>
              <a:t>Grafik başlığı, göstergesi ve veri etiketleri ile ilgili ayarları </a:t>
            </a:r>
            <a:r>
              <a:rPr lang="tr-TR" sz="2800" b="1" dirty="0"/>
              <a:t>Grafik Araçları </a:t>
            </a:r>
            <a:r>
              <a:rPr lang="tr-TR" sz="2800" dirty="0"/>
              <a:t>bölümündeki </a:t>
            </a:r>
            <a:r>
              <a:rPr lang="tr-TR" sz="2800" b="1" dirty="0"/>
              <a:t>Düzen </a:t>
            </a:r>
            <a:r>
              <a:rPr lang="tr-TR" sz="2800" dirty="0"/>
              <a:t>sekmesinde yer almaktadır. </a:t>
            </a:r>
          </a:p>
          <a:p>
            <a:pPr>
              <a:lnSpc>
                <a:spcPct val="150000"/>
              </a:lnSpc>
              <a:spcBef>
                <a:spcPts val="0"/>
              </a:spcBef>
            </a:pPr>
            <a:r>
              <a:rPr lang="tr-TR" sz="2800" dirty="0"/>
              <a:t>Bu öğeler grafiğe eklendikten sonra fare yardımıyla tutulup sürüklenerek istenilen yere taşınabilir.</a:t>
            </a:r>
          </a:p>
        </p:txBody>
      </p:sp>
    </p:spTree>
    <p:extLst>
      <p:ext uri="{BB962C8B-B14F-4D97-AF65-F5344CB8AC3E}">
        <p14:creationId xmlns:p14="http://schemas.microsoft.com/office/powerpoint/2010/main" val="18992771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endParaRPr lang="tr-TR" sz="2800" dirty="0"/>
          </a:p>
        </p:txBody>
      </p:sp>
      <p:pic>
        <p:nvPicPr>
          <p:cNvPr id="4" name="Resim 3">
            <a:extLst>
              <a:ext uri="{FF2B5EF4-FFF2-40B4-BE49-F238E27FC236}">
                <a16:creationId xmlns:a16="http://schemas.microsoft.com/office/drawing/2014/main" id="{4EF12762-61BE-48C8-8728-9F3988210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4310" y="368709"/>
            <a:ext cx="9927182" cy="5598953"/>
          </a:xfrm>
          <a:prstGeom prst="rect">
            <a:avLst/>
          </a:prstGeom>
        </p:spPr>
      </p:pic>
    </p:spTree>
    <p:extLst>
      <p:ext uri="{BB962C8B-B14F-4D97-AF65-F5344CB8AC3E}">
        <p14:creationId xmlns:p14="http://schemas.microsoft.com/office/powerpoint/2010/main" val="21419091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Başlık eklemek istediğiniz grafiği tıklayın ve </a:t>
            </a:r>
            <a:r>
              <a:rPr lang="tr-TR" sz="2800" b="1" dirty="0"/>
              <a:t>Grafik Araçları </a:t>
            </a:r>
            <a:r>
              <a:rPr lang="tr-TR" sz="2800" dirty="0"/>
              <a:t>bölümünü görünür hale getirin.</a:t>
            </a:r>
          </a:p>
          <a:p>
            <a:pPr>
              <a:lnSpc>
                <a:spcPct val="150000"/>
              </a:lnSpc>
              <a:spcBef>
                <a:spcPts val="0"/>
              </a:spcBef>
            </a:pPr>
            <a:r>
              <a:rPr lang="tr-TR" sz="2800" dirty="0"/>
              <a:t>2. </a:t>
            </a:r>
            <a:r>
              <a:rPr lang="tr-TR" sz="2800" b="1" dirty="0"/>
              <a:t>Düzen </a:t>
            </a:r>
            <a:r>
              <a:rPr lang="tr-TR" sz="2800" dirty="0"/>
              <a:t>sekmesinin </a:t>
            </a:r>
            <a:r>
              <a:rPr lang="tr-TR" sz="2800" b="1" dirty="0"/>
              <a:t>Etiketler </a:t>
            </a:r>
            <a:r>
              <a:rPr lang="tr-TR" sz="2800" dirty="0"/>
              <a:t>grubunda </a:t>
            </a:r>
            <a:r>
              <a:rPr lang="tr-TR" sz="2800" b="1" dirty="0"/>
              <a:t>Grafik </a:t>
            </a:r>
            <a:r>
              <a:rPr lang="tr-TR" sz="2800" b="1" dirty="0" err="1"/>
              <a:t>Başlığı</a:t>
            </a:r>
            <a:r>
              <a:rPr lang="tr-TR" sz="2800" dirty="0" err="1"/>
              <a:t>'nı</a:t>
            </a:r>
            <a:r>
              <a:rPr lang="tr-TR" sz="2800" dirty="0"/>
              <a:t> tıklayın.</a:t>
            </a:r>
          </a:p>
          <a:p>
            <a:pPr>
              <a:lnSpc>
                <a:spcPct val="150000"/>
              </a:lnSpc>
              <a:spcBef>
                <a:spcPts val="0"/>
              </a:spcBef>
            </a:pPr>
            <a:r>
              <a:rPr lang="tr-TR" sz="2800" dirty="0"/>
              <a:t>3. </a:t>
            </a:r>
            <a:r>
              <a:rPr lang="tr-TR" sz="2800" b="1" dirty="0"/>
              <a:t>Ortalanmış Başlık Yer Paylaşımı </a:t>
            </a:r>
            <a:r>
              <a:rPr lang="tr-TR" sz="2800" dirty="0"/>
              <a:t>veya </a:t>
            </a:r>
            <a:r>
              <a:rPr lang="tr-TR" sz="2800" b="1" dirty="0"/>
              <a:t>Grafiğin Üstünde </a:t>
            </a:r>
            <a:r>
              <a:rPr lang="tr-TR" sz="2800" dirty="0"/>
              <a:t>seçeneklerinden uygun olanı tıklayın.</a:t>
            </a:r>
          </a:p>
          <a:p>
            <a:pPr>
              <a:lnSpc>
                <a:spcPct val="150000"/>
              </a:lnSpc>
              <a:spcBef>
                <a:spcPts val="0"/>
              </a:spcBef>
            </a:pPr>
            <a:r>
              <a:rPr lang="tr-TR" sz="2800" dirty="0"/>
              <a:t>4. Grafikte görüntülenen </a:t>
            </a:r>
            <a:r>
              <a:rPr lang="tr-TR" sz="2800" b="1" dirty="0"/>
              <a:t>Grafik Başlığı </a:t>
            </a:r>
            <a:r>
              <a:rPr lang="tr-TR" sz="2800" dirty="0"/>
              <a:t>metin kutusuna istediğiniz metni yazın.</a:t>
            </a:r>
          </a:p>
        </p:txBody>
      </p:sp>
    </p:spTree>
    <p:extLst>
      <p:ext uri="{BB962C8B-B14F-4D97-AF65-F5344CB8AC3E}">
        <p14:creationId xmlns:p14="http://schemas.microsoft.com/office/powerpoint/2010/main" val="11233560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endParaRPr lang="tr-TR" sz="2800" dirty="0"/>
          </a:p>
        </p:txBody>
      </p:sp>
      <p:pic>
        <p:nvPicPr>
          <p:cNvPr id="5" name="Resim 4">
            <a:extLst>
              <a:ext uri="{FF2B5EF4-FFF2-40B4-BE49-F238E27FC236}">
                <a16:creationId xmlns:a16="http://schemas.microsoft.com/office/drawing/2014/main" id="{E5E38994-3970-479E-BD7F-9E40E7B053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6877" y="368710"/>
            <a:ext cx="8218245" cy="6033073"/>
          </a:xfrm>
          <a:prstGeom prst="rect">
            <a:avLst/>
          </a:prstGeom>
        </p:spPr>
      </p:pic>
    </p:spTree>
    <p:extLst>
      <p:ext uri="{BB962C8B-B14F-4D97-AF65-F5344CB8AC3E}">
        <p14:creationId xmlns:p14="http://schemas.microsoft.com/office/powerpoint/2010/main" val="5161041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5. Metni biçimlendirmek için seçin ve sonra Mini araç çubuğundan veya Giriş sekmesinden istediğiniz biçimlendirme seçeneklerini tıklayın.</a:t>
            </a:r>
          </a:p>
          <a:p>
            <a:pPr>
              <a:lnSpc>
                <a:spcPct val="150000"/>
              </a:lnSpc>
              <a:spcBef>
                <a:spcPts val="0"/>
              </a:spcBef>
            </a:pPr>
            <a:r>
              <a:rPr lang="tr-TR" sz="2800" b="1" dirty="0"/>
              <a:t>NOT: </a:t>
            </a:r>
            <a:r>
              <a:rPr lang="tr-TR" sz="2800" dirty="0"/>
              <a:t>Grafik başlığı </a:t>
            </a:r>
            <a:r>
              <a:rPr lang="tr-TR" sz="2800" b="1" dirty="0"/>
              <a:t>Ortalanmış Başlık Yer Paylaşımı </a:t>
            </a:r>
            <a:r>
              <a:rPr lang="tr-TR" sz="2800" dirty="0"/>
              <a:t>seçildiğinde grafiğin içine yedirilecek, </a:t>
            </a:r>
            <a:r>
              <a:rPr lang="tr-TR" sz="2800" b="1" dirty="0"/>
              <a:t>Grafiğin Üstünde </a:t>
            </a:r>
            <a:r>
              <a:rPr lang="tr-TR" sz="2800" dirty="0"/>
              <a:t>seçildiğinde ise grafiğin yer olarak da üstünde yer alacaktır.</a:t>
            </a:r>
          </a:p>
        </p:txBody>
      </p:sp>
    </p:spTree>
    <p:extLst>
      <p:ext uri="{BB962C8B-B14F-4D97-AF65-F5344CB8AC3E}">
        <p14:creationId xmlns:p14="http://schemas.microsoft.com/office/powerpoint/2010/main" val="1875109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solidFill>
                  <a:srgbClr val="00B050"/>
                </a:solidFill>
              </a:rPr>
              <a:t>4.1 Otomatik Toplama Kullanma</a:t>
            </a: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5662661" cy="4454013"/>
          </a:xfrm>
        </p:spPr>
        <p:txBody>
          <a:bodyPr anchor="t" anchorCtr="0">
            <a:normAutofit lnSpcReduction="10000"/>
          </a:bodyPr>
          <a:lstStyle/>
          <a:p>
            <a:pPr>
              <a:lnSpc>
                <a:spcPct val="150000"/>
              </a:lnSpc>
              <a:spcBef>
                <a:spcPts val="0"/>
              </a:spcBef>
            </a:pPr>
            <a:r>
              <a:rPr lang="tr-TR" sz="2800" dirty="0"/>
              <a:t>Excel’de verilerinizin hemen altına toplam aldırmak istiyorsanız </a:t>
            </a:r>
            <a:r>
              <a:rPr lang="tr-TR" sz="2800" b="1" dirty="0"/>
              <a:t>Otomatik Toplam </a:t>
            </a:r>
            <a:r>
              <a:rPr lang="tr-TR" sz="2800" dirty="0"/>
              <a:t>düğmesini kullanabilirsiniz. </a:t>
            </a:r>
          </a:p>
          <a:p>
            <a:pPr>
              <a:lnSpc>
                <a:spcPct val="150000"/>
              </a:lnSpc>
              <a:spcBef>
                <a:spcPts val="0"/>
              </a:spcBef>
            </a:pPr>
            <a:r>
              <a:rPr lang="tr-TR" sz="2800" dirty="0"/>
              <a:t>Bu buton, </a:t>
            </a:r>
            <a:r>
              <a:rPr lang="tr-TR" sz="2800" b="1" dirty="0">
                <a:solidFill>
                  <a:srgbClr val="FF0000"/>
                </a:solidFill>
              </a:rPr>
              <a:t>Formüller</a:t>
            </a:r>
            <a:r>
              <a:rPr lang="tr-TR" sz="2800" b="1" dirty="0"/>
              <a:t> </a:t>
            </a:r>
            <a:r>
              <a:rPr lang="tr-TR" sz="2800" dirty="0"/>
              <a:t>sekmesinde bulunan </a:t>
            </a:r>
            <a:r>
              <a:rPr lang="tr-TR" sz="2800" b="1" dirty="0"/>
              <a:t>İşlev kitaplığı </a:t>
            </a:r>
            <a:r>
              <a:rPr lang="tr-TR" sz="2800" dirty="0"/>
              <a:t>grubuna eklenmiştir. </a:t>
            </a:r>
          </a:p>
          <a:p>
            <a:pPr>
              <a:lnSpc>
                <a:spcPct val="130000"/>
              </a:lnSpc>
            </a:pPr>
            <a:endParaRPr lang="tr-TR" sz="2800" dirty="0"/>
          </a:p>
        </p:txBody>
      </p:sp>
      <p:pic>
        <p:nvPicPr>
          <p:cNvPr id="4" name="Resim 3">
            <a:extLst>
              <a:ext uri="{FF2B5EF4-FFF2-40B4-BE49-F238E27FC236}">
                <a16:creationId xmlns:a16="http://schemas.microsoft.com/office/drawing/2014/main" id="{A63160C8-B1EF-473F-A9C2-6F4A822C2B53}"/>
              </a:ext>
            </a:extLst>
          </p:cNvPr>
          <p:cNvPicPr>
            <a:picLocks noChangeAspect="1"/>
          </p:cNvPicPr>
          <p:nvPr/>
        </p:nvPicPr>
        <p:blipFill rotWithShape="1">
          <a:blip r:embed="rId2"/>
          <a:srcRect t="3848" r="74960" b="56366"/>
          <a:stretch/>
        </p:blipFill>
        <p:spPr>
          <a:xfrm>
            <a:off x="7146971" y="1611937"/>
            <a:ext cx="4842748" cy="4326003"/>
          </a:xfrm>
          <a:prstGeom prst="rect">
            <a:avLst/>
          </a:prstGeom>
        </p:spPr>
      </p:pic>
    </p:spTree>
    <p:extLst>
      <p:ext uri="{BB962C8B-B14F-4D97-AF65-F5344CB8AC3E}">
        <p14:creationId xmlns:p14="http://schemas.microsoft.com/office/powerpoint/2010/main" val="333211192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endParaRPr lang="tr-TR" sz="2800" dirty="0"/>
          </a:p>
        </p:txBody>
      </p:sp>
      <p:pic>
        <p:nvPicPr>
          <p:cNvPr id="4" name="Resim 3">
            <a:extLst>
              <a:ext uri="{FF2B5EF4-FFF2-40B4-BE49-F238E27FC236}">
                <a16:creationId xmlns:a16="http://schemas.microsoft.com/office/drawing/2014/main" id="{A13AA9CD-D4C4-4397-94BF-D2C12E52C9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582" y="560439"/>
            <a:ext cx="7648836" cy="4518598"/>
          </a:xfrm>
          <a:prstGeom prst="rect">
            <a:avLst/>
          </a:prstGeom>
        </p:spPr>
      </p:pic>
    </p:spTree>
    <p:extLst>
      <p:ext uri="{BB962C8B-B14F-4D97-AF65-F5344CB8AC3E}">
        <p14:creationId xmlns:p14="http://schemas.microsoft.com/office/powerpoint/2010/main" val="37878556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t>5.3.2 Eksen Başlığı Eklemek</a:t>
            </a:r>
            <a:endParaRPr lang="tr-TR" dirty="0">
              <a:solidFill>
                <a:srgbClr val="FF0000"/>
              </a:solidFill>
            </a:endParaRP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10018713" cy="4218039"/>
          </a:xfrm>
        </p:spPr>
        <p:txBody>
          <a:bodyPr anchor="t" anchorCtr="0">
            <a:noAutofit/>
          </a:bodyPr>
          <a:lstStyle/>
          <a:p>
            <a:pPr>
              <a:lnSpc>
                <a:spcPct val="150000"/>
              </a:lnSpc>
              <a:spcBef>
                <a:spcPts val="0"/>
              </a:spcBef>
            </a:pPr>
            <a:r>
              <a:rPr lang="tr-TR" sz="2800" dirty="0"/>
              <a:t>1. Eksen başlıkları eklemek istediğiniz grafiği tıklayın ve </a:t>
            </a:r>
            <a:r>
              <a:rPr lang="tr-TR" sz="2800" b="1" dirty="0"/>
              <a:t>Grafik Araçları</a:t>
            </a:r>
          </a:p>
          <a:p>
            <a:pPr>
              <a:lnSpc>
                <a:spcPct val="150000"/>
              </a:lnSpc>
              <a:spcBef>
                <a:spcPts val="0"/>
              </a:spcBef>
            </a:pPr>
            <a:r>
              <a:rPr lang="tr-TR" sz="2800" dirty="0"/>
              <a:t>bölümünü görünür hale getirin.</a:t>
            </a:r>
          </a:p>
          <a:p>
            <a:pPr>
              <a:lnSpc>
                <a:spcPct val="150000"/>
              </a:lnSpc>
              <a:spcBef>
                <a:spcPts val="0"/>
              </a:spcBef>
            </a:pPr>
            <a:r>
              <a:rPr lang="tr-TR" sz="2800" dirty="0"/>
              <a:t>2. </a:t>
            </a:r>
            <a:r>
              <a:rPr lang="tr-TR" sz="2800" b="1" dirty="0"/>
              <a:t>Düzen </a:t>
            </a:r>
            <a:r>
              <a:rPr lang="tr-TR" sz="2800" dirty="0"/>
              <a:t>sekmesinin </a:t>
            </a:r>
            <a:r>
              <a:rPr lang="tr-TR" sz="2800" b="1" dirty="0"/>
              <a:t>Etiketler </a:t>
            </a:r>
            <a:r>
              <a:rPr lang="tr-TR" sz="2800" dirty="0"/>
              <a:t>grubunda </a:t>
            </a:r>
            <a:r>
              <a:rPr lang="tr-TR" sz="2800" b="1" dirty="0"/>
              <a:t>Eksen </a:t>
            </a:r>
            <a:r>
              <a:rPr lang="tr-TR" sz="2800" b="1" dirty="0" err="1"/>
              <a:t>Başlıkları</a:t>
            </a:r>
            <a:r>
              <a:rPr lang="tr-TR" sz="2800" dirty="0" err="1"/>
              <a:t>'nı</a:t>
            </a:r>
            <a:r>
              <a:rPr lang="tr-TR" sz="2800" dirty="0"/>
              <a:t> tıklayın.</a:t>
            </a:r>
          </a:p>
          <a:p>
            <a:pPr>
              <a:lnSpc>
                <a:spcPct val="150000"/>
              </a:lnSpc>
              <a:spcBef>
                <a:spcPts val="0"/>
              </a:spcBef>
            </a:pPr>
            <a:r>
              <a:rPr lang="tr-TR" sz="2800" dirty="0"/>
              <a:t>3. Aşağıdakilerden herhangi birini yapın:</a:t>
            </a:r>
          </a:p>
        </p:txBody>
      </p:sp>
    </p:spTree>
    <p:extLst>
      <p:ext uri="{BB962C8B-B14F-4D97-AF65-F5344CB8AC3E}">
        <p14:creationId xmlns:p14="http://schemas.microsoft.com/office/powerpoint/2010/main" val="36696261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Birincil yatay (kategori) eksene başlık eklemek için </a:t>
            </a:r>
            <a:r>
              <a:rPr lang="tr-TR" sz="2800" b="1" dirty="0"/>
              <a:t>Birincil Yatay Eksen </a:t>
            </a:r>
            <a:r>
              <a:rPr lang="tr-TR" sz="2800" b="1" dirty="0" err="1"/>
              <a:t>Başlığı</a:t>
            </a:r>
            <a:r>
              <a:rPr lang="tr-TR" sz="2800" dirty="0" err="1"/>
              <a:t>'nı</a:t>
            </a:r>
            <a:r>
              <a:rPr lang="tr-TR" sz="2800" dirty="0"/>
              <a:t> ve sonra da istediğiniz seçeneği tıklayın.</a:t>
            </a:r>
          </a:p>
          <a:p>
            <a:pPr>
              <a:lnSpc>
                <a:spcPct val="150000"/>
              </a:lnSpc>
              <a:spcBef>
                <a:spcPts val="0"/>
              </a:spcBef>
            </a:pPr>
            <a:r>
              <a:rPr lang="tr-TR" sz="2800" dirty="0"/>
              <a:t> Birincil dikey eksene başlık eklemek için </a:t>
            </a:r>
            <a:r>
              <a:rPr lang="tr-TR" sz="2800" b="1" dirty="0"/>
              <a:t>Birincil Dikey Eksen </a:t>
            </a:r>
            <a:r>
              <a:rPr lang="tr-TR" sz="2800" b="1" dirty="0" err="1"/>
              <a:t>Başlığı</a:t>
            </a:r>
            <a:r>
              <a:rPr lang="tr-TR" sz="2800" dirty="0" err="1"/>
              <a:t>'nı</a:t>
            </a:r>
            <a:r>
              <a:rPr lang="tr-TR" sz="2800" dirty="0"/>
              <a:t> ve sonra da istediğiniz seçeneği tıklayın.</a:t>
            </a:r>
          </a:p>
          <a:p>
            <a:pPr>
              <a:lnSpc>
                <a:spcPct val="150000"/>
              </a:lnSpc>
              <a:spcBef>
                <a:spcPts val="0"/>
              </a:spcBef>
            </a:pPr>
            <a:r>
              <a:rPr lang="tr-TR" sz="2800" dirty="0"/>
              <a:t> Grafikte görüntülenen </a:t>
            </a:r>
            <a:r>
              <a:rPr lang="tr-TR" sz="2800" b="1" dirty="0"/>
              <a:t>Eksen Başlığı </a:t>
            </a:r>
            <a:r>
              <a:rPr lang="tr-TR" sz="2800" dirty="0"/>
              <a:t>metin kutusuna istediğiniz metni yazın.</a:t>
            </a:r>
          </a:p>
          <a:p>
            <a:pPr>
              <a:lnSpc>
                <a:spcPct val="150000"/>
              </a:lnSpc>
              <a:spcBef>
                <a:spcPts val="0"/>
              </a:spcBef>
            </a:pPr>
            <a:r>
              <a:rPr lang="tr-TR" sz="2800" dirty="0"/>
              <a:t> Metni biçimlendirmek için seçin ve sonra Mini araç çubuğundan veya Giriş sekmesinden istediğiniz biçimlendirme seçeneklerini tıklayın.</a:t>
            </a:r>
          </a:p>
        </p:txBody>
      </p:sp>
    </p:spTree>
    <p:extLst>
      <p:ext uri="{BB962C8B-B14F-4D97-AF65-F5344CB8AC3E}">
        <p14:creationId xmlns:p14="http://schemas.microsoft.com/office/powerpoint/2010/main" val="24763945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5">
            <a:extLst>
              <a:ext uri="{FF2B5EF4-FFF2-40B4-BE49-F238E27FC236}">
                <a16:creationId xmlns:a16="http://schemas.microsoft.com/office/drawing/2014/main" id="{A1E83BA2-18C0-487D-8EB6-4EC454EA9C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9689" y="308230"/>
            <a:ext cx="7825680" cy="5832648"/>
          </a:xfrm>
          <a:prstGeom prst="rect">
            <a:avLst/>
          </a:prstGeom>
        </p:spPr>
      </p:pic>
    </p:spTree>
    <p:extLst>
      <p:ext uri="{BB962C8B-B14F-4D97-AF65-F5344CB8AC3E}">
        <p14:creationId xmlns:p14="http://schemas.microsoft.com/office/powerpoint/2010/main" val="29391732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t>5.3.3 Grafiği Yeniden Boyutlandırma</a:t>
            </a:r>
            <a:endParaRPr lang="tr-TR" dirty="0">
              <a:solidFill>
                <a:srgbClr val="FF0000"/>
              </a:solidFill>
            </a:endParaRP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10018713" cy="4218039"/>
          </a:xfrm>
        </p:spPr>
        <p:txBody>
          <a:bodyPr anchor="t" anchorCtr="0">
            <a:normAutofit/>
          </a:bodyPr>
          <a:lstStyle/>
          <a:p>
            <a:pPr>
              <a:lnSpc>
                <a:spcPct val="150000"/>
              </a:lnSpc>
              <a:spcBef>
                <a:spcPts val="0"/>
              </a:spcBef>
            </a:pPr>
            <a:r>
              <a:rPr lang="tr-TR" sz="2800" dirty="0"/>
              <a:t>1. Grafiği tıklayın ve ardından şeklin köşelerinden tutarak istediğiniz boyuta sürükleyin.</a:t>
            </a:r>
          </a:p>
          <a:p>
            <a:pPr>
              <a:lnSpc>
                <a:spcPct val="150000"/>
              </a:lnSpc>
              <a:spcBef>
                <a:spcPts val="0"/>
              </a:spcBef>
            </a:pPr>
            <a:r>
              <a:rPr lang="tr-TR" sz="2800" dirty="0"/>
              <a:t>Ya da;</a:t>
            </a:r>
          </a:p>
          <a:p>
            <a:pPr>
              <a:lnSpc>
                <a:spcPct val="150000"/>
              </a:lnSpc>
              <a:spcBef>
                <a:spcPts val="0"/>
              </a:spcBef>
            </a:pPr>
            <a:r>
              <a:rPr lang="tr-TR" sz="2800" dirty="0"/>
              <a:t>1. Grafiği Tıklayın.</a:t>
            </a:r>
          </a:p>
          <a:p>
            <a:pPr>
              <a:lnSpc>
                <a:spcPct val="150000"/>
              </a:lnSpc>
              <a:spcBef>
                <a:spcPts val="0"/>
              </a:spcBef>
            </a:pPr>
            <a:r>
              <a:rPr lang="tr-TR" sz="2800" dirty="0"/>
              <a:t>2. </a:t>
            </a:r>
            <a:r>
              <a:rPr lang="tr-TR" sz="2800" b="1" dirty="0"/>
              <a:t>Biçim </a:t>
            </a:r>
            <a:r>
              <a:rPr lang="tr-TR" sz="2800" dirty="0"/>
              <a:t>sekmesinin </a:t>
            </a:r>
            <a:r>
              <a:rPr lang="tr-TR" sz="2800" b="1" dirty="0"/>
              <a:t>Boyut </a:t>
            </a:r>
            <a:r>
              <a:rPr lang="tr-TR" sz="2800" dirty="0"/>
              <a:t>grubunda </a:t>
            </a:r>
            <a:r>
              <a:rPr lang="tr-TR" sz="2800" b="1" dirty="0"/>
              <a:t>Şekil Yüksekliği </a:t>
            </a:r>
            <a:r>
              <a:rPr lang="tr-TR" sz="2800" dirty="0"/>
              <a:t>ve </a:t>
            </a:r>
            <a:r>
              <a:rPr lang="tr-TR" sz="2800" b="1" dirty="0"/>
              <a:t>Şekil Genişliği </a:t>
            </a:r>
            <a:r>
              <a:rPr lang="tr-TR" sz="2800" b="1" dirty="0" err="1"/>
              <a:t>d</a:t>
            </a:r>
            <a:r>
              <a:rPr lang="tr-TR" sz="2800" dirty="0" err="1"/>
              <a:t>kutusuna</a:t>
            </a:r>
            <a:r>
              <a:rPr lang="tr-TR" sz="2800" dirty="0"/>
              <a:t> boyutu girin.</a:t>
            </a:r>
          </a:p>
        </p:txBody>
      </p:sp>
    </p:spTree>
    <p:extLst>
      <p:ext uri="{BB962C8B-B14F-4D97-AF65-F5344CB8AC3E}">
        <p14:creationId xmlns:p14="http://schemas.microsoft.com/office/powerpoint/2010/main" val="41779030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EBCB0A0-DBAC-4180-A6CB-726DD1F3A8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7648" y="952491"/>
            <a:ext cx="6336704" cy="3998429"/>
          </a:xfrm>
          <a:prstGeom prst="rect">
            <a:avLst/>
          </a:prstGeom>
        </p:spPr>
      </p:pic>
    </p:spTree>
    <p:extLst>
      <p:ext uri="{BB962C8B-B14F-4D97-AF65-F5344CB8AC3E}">
        <p14:creationId xmlns:p14="http://schemas.microsoft.com/office/powerpoint/2010/main" val="23752070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b="1" dirty="0"/>
              <a:t>NOT: </a:t>
            </a:r>
            <a:r>
              <a:rPr lang="tr-TR" sz="2800" dirty="0"/>
              <a:t>Daha fazla boyutlandırma seçeneği için, Biçim sekmesinin Boyut grubunda altta bulunan küçük oka tıklayın. </a:t>
            </a:r>
          </a:p>
          <a:p>
            <a:pPr>
              <a:lnSpc>
                <a:spcPct val="150000"/>
              </a:lnSpc>
              <a:spcBef>
                <a:spcPts val="0"/>
              </a:spcBef>
            </a:pPr>
            <a:r>
              <a:rPr lang="tr-TR" sz="2800" dirty="0"/>
              <a:t>Boyut ve Özellikler iletişim kutusunda, Boyut sekmesinde, grafiği boyutlandırma, döndürme veya ölçekleme seçeneklerini belirleyebilirsiniz. </a:t>
            </a:r>
          </a:p>
          <a:p>
            <a:pPr>
              <a:lnSpc>
                <a:spcPct val="150000"/>
              </a:lnSpc>
              <a:spcBef>
                <a:spcPts val="0"/>
              </a:spcBef>
            </a:pPr>
            <a:r>
              <a:rPr lang="tr-TR" sz="2800" dirty="0"/>
              <a:t>Özellikler sekmesinde, çalışma sayfasındaki hücrelerle grafiğin nasıl taşınmasını ya da boyutlandırılmasını istediğinizi belirtebilirsiniz.</a:t>
            </a:r>
          </a:p>
        </p:txBody>
      </p:sp>
    </p:spTree>
    <p:extLst>
      <p:ext uri="{BB962C8B-B14F-4D97-AF65-F5344CB8AC3E}">
        <p14:creationId xmlns:p14="http://schemas.microsoft.com/office/powerpoint/2010/main" val="33096038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t>5.3.4 Grafik Görünümünü Düzenleme</a:t>
            </a:r>
            <a:endParaRPr lang="tr-TR" dirty="0">
              <a:solidFill>
                <a:srgbClr val="FF0000"/>
              </a:solidFill>
            </a:endParaRP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10018713" cy="4218039"/>
          </a:xfrm>
        </p:spPr>
        <p:txBody>
          <a:bodyPr anchor="t" anchorCtr="0">
            <a:noAutofit/>
          </a:bodyPr>
          <a:lstStyle/>
          <a:p>
            <a:pPr>
              <a:lnSpc>
                <a:spcPct val="150000"/>
              </a:lnSpc>
              <a:spcBef>
                <a:spcPts val="0"/>
              </a:spcBef>
            </a:pPr>
            <a:r>
              <a:rPr lang="tr-TR" sz="2800" dirty="0"/>
              <a:t>Grafiklerin dolgu ve arka plan rengini düzenleyebildiğimiz gibi grafik görünümlerini de düzenleyebiliriz. </a:t>
            </a:r>
          </a:p>
          <a:p>
            <a:pPr>
              <a:lnSpc>
                <a:spcPct val="150000"/>
              </a:lnSpc>
              <a:spcBef>
                <a:spcPts val="0"/>
              </a:spcBef>
            </a:pPr>
            <a:r>
              <a:rPr lang="tr-TR" sz="2800" dirty="0"/>
              <a:t>Örneğin, serilerin arasındaki boşluk ve birbiri üzerine binmesi ayarlanabilir. Bunun için:</a:t>
            </a:r>
          </a:p>
          <a:p>
            <a:pPr>
              <a:lnSpc>
                <a:spcPct val="150000"/>
              </a:lnSpc>
              <a:spcBef>
                <a:spcPts val="0"/>
              </a:spcBef>
            </a:pPr>
            <a:r>
              <a:rPr lang="tr-TR" sz="2800" dirty="0"/>
              <a:t>1. Öncelikle grafik sağ tıklanır.</a:t>
            </a:r>
          </a:p>
        </p:txBody>
      </p:sp>
    </p:spTree>
    <p:extLst>
      <p:ext uri="{BB962C8B-B14F-4D97-AF65-F5344CB8AC3E}">
        <p14:creationId xmlns:p14="http://schemas.microsoft.com/office/powerpoint/2010/main" val="19548889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2. Açılan menüden </a:t>
            </a:r>
            <a:r>
              <a:rPr lang="tr-TR" sz="2800" b="1" dirty="0"/>
              <a:t>Veri Serilerini Biçimlendir </a:t>
            </a:r>
            <a:r>
              <a:rPr lang="tr-TR" sz="2800" dirty="0"/>
              <a:t>seçeneğini seçilir.</a:t>
            </a:r>
          </a:p>
          <a:p>
            <a:pPr>
              <a:lnSpc>
                <a:spcPct val="150000"/>
              </a:lnSpc>
              <a:spcBef>
                <a:spcPts val="0"/>
              </a:spcBef>
            </a:pPr>
            <a:r>
              <a:rPr lang="tr-TR" sz="2800" dirty="0"/>
              <a:t>3. Daha sonra karşımıza gelen pencereden veri serilerini düzenleyebiliriz.</a:t>
            </a:r>
          </a:p>
        </p:txBody>
      </p:sp>
      <p:pic>
        <p:nvPicPr>
          <p:cNvPr id="4" name="Resim 3">
            <a:extLst>
              <a:ext uri="{FF2B5EF4-FFF2-40B4-BE49-F238E27FC236}">
                <a16:creationId xmlns:a16="http://schemas.microsoft.com/office/drawing/2014/main" id="{ED0D42D5-D8BA-4489-B6ED-86D38912A8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6915" y="2405856"/>
            <a:ext cx="7478169" cy="4083434"/>
          </a:xfrm>
          <a:prstGeom prst="rect">
            <a:avLst/>
          </a:prstGeom>
        </p:spPr>
      </p:pic>
    </p:spTree>
    <p:extLst>
      <p:ext uri="{BB962C8B-B14F-4D97-AF65-F5344CB8AC3E}">
        <p14:creationId xmlns:p14="http://schemas.microsoft.com/office/powerpoint/2010/main" val="13497381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t>5.4 Yeni Veri Ekleme</a:t>
            </a:r>
            <a:endParaRPr lang="tr-TR" dirty="0">
              <a:solidFill>
                <a:srgbClr val="FF0000"/>
              </a:solidFill>
            </a:endParaRP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10018713" cy="4218039"/>
          </a:xfrm>
        </p:spPr>
        <p:txBody>
          <a:bodyPr anchor="t" anchorCtr="0">
            <a:noAutofit/>
          </a:bodyPr>
          <a:lstStyle/>
          <a:p>
            <a:pPr>
              <a:lnSpc>
                <a:spcPct val="150000"/>
              </a:lnSpc>
              <a:spcBef>
                <a:spcPts val="0"/>
              </a:spcBef>
            </a:pPr>
            <a:r>
              <a:rPr lang="tr-TR" sz="2800" dirty="0"/>
              <a:t>Bitişik çalışma sayfası hücrelerinden oluşturulan grafiğe veri eklemek için, çalışma sayfasında, grafiği tıkladıktan sonra görülen ve veriyi çevreleyen renk kodlu aralıkları kullanın. </a:t>
            </a:r>
          </a:p>
        </p:txBody>
      </p:sp>
    </p:spTree>
    <p:extLst>
      <p:ext uri="{BB962C8B-B14F-4D97-AF65-F5344CB8AC3E}">
        <p14:creationId xmlns:p14="http://schemas.microsoft.com/office/powerpoint/2010/main" val="1788103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7310079" cy="5928851"/>
          </a:xfrm>
        </p:spPr>
        <p:txBody>
          <a:bodyPr anchor="t" anchorCtr="0">
            <a:noAutofit/>
          </a:bodyPr>
          <a:lstStyle/>
          <a:p>
            <a:pPr>
              <a:lnSpc>
                <a:spcPct val="150000"/>
              </a:lnSpc>
              <a:spcBef>
                <a:spcPts val="0"/>
              </a:spcBef>
            </a:pPr>
            <a:r>
              <a:rPr lang="tr-TR" sz="2800" dirty="0"/>
              <a:t>Ayrıca bu düğmeyi </a:t>
            </a:r>
            <a:r>
              <a:rPr lang="tr-TR" sz="2800" b="1" dirty="0">
                <a:solidFill>
                  <a:srgbClr val="00B050"/>
                </a:solidFill>
              </a:rPr>
              <a:t>Giriş</a:t>
            </a:r>
            <a:r>
              <a:rPr lang="tr-TR" sz="2800" b="1" dirty="0"/>
              <a:t> </a:t>
            </a:r>
            <a:r>
              <a:rPr lang="tr-TR" sz="2800" dirty="0"/>
              <a:t>sekmesinde </a:t>
            </a:r>
            <a:r>
              <a:rPr lang="tr-TR" sz="2800" b="1" dirty="0">
                <a:solidFill>
                  <a:srgbClr val="FF0000"/>
                </a:solidFill>
              </a:rPr>
              <a:t>Düzenleme</a:t>
            </a:r>
            <a:r>
              <a:rPr lang="tr-TR" sz="2800" b="1" dirty="0"/>
              <a:t> </a:t>
            </a:r>
            <a:r>
              <a:rPr lang="tr-TR" sz="2800" dirty="0"/>
              <a:t>grubunda da bulabilirsiniz.</a:t>
            </a:r>
          </a:p>
          <a:p>
            <a:pPr>
              <a:lnSpc>
                <a:spcPct val="150000"/>
              </a:lnSpc>
              <a:spcBef>
                <a:spcPts val="0"/>
              </a:spcBef>
            </a:pPr>
            <a:r>
              <a:rPr lang="tr-TR" sz="2800" dirty="0"/>
              <a:t> Toplamlarını almak istediğiniz hücreleri ve bir tane de boş hücre seçin. </a:t>
            </a:r>
          </a:p>
          <a:p>
            <a:pPr>
              <a:lnSpc>
                <a:spcPct val="150000"/>
              </a:lnSpc>
              <a:spcBef>
                <a:spcPts val="0"/>
              </a:spcBef>
            </a:pPr>
            <a:r>
              <a:rPr lang="tr-TR" sz="2800" dirty="0"/>
              <a:t>Toplamlarını almak </a:t>
            </a:r>
            <a:r>
              <a:rPr lang="tr-TR" sz="2800" dirty="0">
                <a:solidFill>
                  <a:srgbClr val="0070C0"/>
                </a:solidFill>
              </a:rPr>
              <a:t>istediğiniz hücreleri ve bir tane de boş hücre </a:t>
            </a:r>
            <a:r>
              <a:rPr lang="tr-TR" sz="2800" dirty="0"/>
              <a:t>seçin. </a:t>
            </a:r>
          </a:p>
          <a:p>
            <a:pPr>
              <a:lnSpc>
                <a:spcPct val="150000"/>
              </a:lnSpc>
              <a:spcBef>
                <a:spcPts val="0"/>
              </a:spcBef>
            </a:pPr>
            <a:r>
              <a:rPr lang="tr-TR" sz="2800" dirty="0"/>
              <a:t>En sondaki bu boş hücrenin içine toplama işleminin sonucu yazılacaktır.</a:t>
            </a:r>
          </a:p>
          <a:p>
            <a:pPr>
              <a:lnSpc>
                <a:spcPct val="150000"/>
              </a:lnSpc>
              <a:spcBef>
                <a:spcPts val="0"/>
              </a:spcBef>
            </a:pPr>
            <a:endParaRPr lang="tr-TR" sz="2800" dirty="0"/>
          </a:p>
        </p:txBody>
      </p:sp>
      <p:pic>
        <p:nvPicPr>
          <p:cNvPr id="5" name="Resim 4">
            <a:extLst>
              <a:ext uri="{FF2B5EF4-FFF2-40B4-BE49-F238E27FC236}">
                <a16:creationId xmlns:a16="http://schemas.microsoft.com/office/drawing/2014/main" id="{B7208C74-EB94-4DEB-910A-92DF076B7D76}"/>
              </a:ext>
            </a:extLst>
          </p:cNvPr>
          <p:cNvPicPr>
            <a:picLocks noChangeAspect="1"/>
          </p:cNvPicPr>
          <p:nvPr/>
        </p:nvPicPr>
        <p:blipFill>
          <a:blip r:embed="rId3"/>
          <a:stretch>
            <a:fillRect/>
          </a:stretch>
        </p:blipFill>
        <p:spPr>
          <a:xfrm>
            <a:off x="8794389" y="2581122"/>
            <a:ext cx="2708634" cy="1901091"/>
          </a:xfrm>
          <a:prstGeom prst="rect">
            <a:avLst/>
          </a:prstGeom>
        </p:spPr>
      </p:pic>
    </p:spTree>
    <p:extLst>
      <p:ext uri="{BB962C8B-B14F-4D97-AF65-F5344CB8AC3E}">
        <p14:creationId xmlns:p14="http://schemas.microsoft.com/office/powerpoint/2010/main" val="8029926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Bu aralıkların köşelerinde yer alan kareleri sürükleyerek seçiminizi yapabilirsiniz. </a:t>
            </a:r>
          </a:p>
          <a:p>
            <a:pPr>
              <a:lnSpc>
                <a:spcPct val="150000"/>
              </a:lnSpc>
              <a:spcBef>
                <a:spcPts val="0"/>
              </a:spcBef>
            </a:pPr>
            <a:r>
              <a:rPr lang="tr-TR" sz="2800" dirty="0"/>
              <a:t>Grafiğiniz bitişik olmayan seçimlerden oluşturulmuşsa, kopyala ve yapıştır yöntemini kullanın:</a:t>
            </a:r>
          </a:p>
        </p:txBody>
      </p:sp>
    </p:spTree>
    <p:extLst>
      <p:ext uri="{BB962C8B-B14F-4D97-AF65-F5344CB8AC3E}">
        <p14:creationId xmlns:p14="http://schemas.microsoft.com/office/powerpoint/2010/main" val="33116930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1. Grafiğe eklemek istediğiniz verileri içeren hücreleri seçin. </a:t>
            </a:r>
          </a:p>
          <a:p>
            <a:pPr>
              <a:lnSpc>
                <a:spcPct val="150000"/>
              </a:lnSpc>
              <a:spcBef>
                <a:spcPts val="0"/>
              </a:spcBef>
            </a:pPr>
            <a:r>
              <a:rPr lang="tr-TR" sz="2800" dirty="0"/>
              <a:t>Yeni verilerin sütun veya satır etiketinin grafikte görünmesini istiyorsanız, seçimdeki etiketi içeren hücreyi ekleyin.</a:t>
            </a:r>
          </a:p>
          <a:p>
            <a:pPr>
              <a:lnSpc>
                <a:spcPct val="150000"/>
              </a:lnSpc>
              <a:spcBef>
                <a:spcPts val="0"/>
              </a:spcBef>
            </a:pPr>
            <a:r>
              <a:rPr lang="tr-TR" sz="2800" dirty="0"/>
              <a:t>2. </a:t>
            </a:r>
            <a:r>
              <a:rPr lang="tr-TR" sz="2800" b="1" dirty="0"/>
              <a:t>Kopyala </a:t>
            </a:r>
            <a:r>
              <a:rPr lang="tr-TR" sz="2800" dirty="0"/>
              <a:t>simgesini tıklayın.</a:t>
            </a:r>
          </a:p>
          <a:p>
            <a:pPr>
              <a:lnSpc>
                <a:spcPct val="150000"/>
              </a:lnSpc>
              <a:spcBef>
                <a:spcPts val="0"/>
              </a:spcBef>
            </a:pPr>
            <a:r>
              <a:rPr lang="tr-TR" sz="2800" dirty="0"/>
              <a:t>3. Grafiği tıklayın.</a:t>
            </a:r>
          </a:p>
          <a:p>
            <a:pPr>
              <a:lnSpc>
                <a:spcPct val="150000"/>
              </a:lnSpc>
              <a:spcBef>
                <a:spcPts val="0"/>
              </a:spcBef>
            </a:pPr>
            <a:r>
              <a:rPr lang="tr-TR" sz="2800" dirty="0"/>
              <a:t>4. </a:t>
            </a:r>
            <a:r>
              <a:rPr lang="tr-TR" sz="2800" b="1" dirty="0"/>
              <a:t>Yapıştır </a:t>
            </a:r>
            <a:r>
              <a:rPr lang="tr-TR" sz="2800" dirty="0"/>
              <a:t>simgesini tıklayın.</a:t>
            </a:r>
          </a:p>
        </p:txBody>
      </p:sp>
    </p:spTree>
    <p:extLst>
      <p:ext uri="{BB962C8B-B14F-4D97-AF65-F5344CB8AC3E}">
        <p14:creationId xmlns:p14="http://schemas.microsoft.com/office/powerpoint/2010/main" val="3943937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7">
            <a:extLst>
              <a:ext uri="{FF2B5EF4-FFF2-40B4-BE49-F238E27FC236}">
                <a16:creationId xmlns:a16="http://schemas.microsoft.com/office/drawing/2014/main" id="{53878D8C-63E8-4437-A089-9CF54D5E25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7548" y="166328"/>
            <a:ext cx="8136904" cy="6525343"/>
          </a:xfrm>
          <a:prstGeom prst="rect">
            <a:avLst/>
          </a:prstGeom>
        </p:spPr>
      </p:pic>
    </p:spTree>
    <p:extLst>
      <p:ext uri="{BB962C8B-B14F-4D97-AF65-F5344CB8AC3E}">
        <p14:creationId xmlns:p14="http://schemas.microsoft.com/office/powerpoint/2010/main" val="12401901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çerik Yer Tutucusu 4">
            <a:extLst>
              <a:ext uri="{FF2B5EF4-FFF2-40B4-BE49-F238E27FC236}">
                <a16:creationId xmlns:a16="http://schemas.microsoft.com/office/drawing/2014/main" id="{68DD5E98-E75B-47EA-8A04-A0AE73777BAE}"/>
              </a:ext>
            </a:extLst>
          </p:cNvPr>
          <p:cNvPicPr>
            <a:picLocks noChangeAspect="1"/>
          </p:cNvPicPr>
          <p:nvPr/>
        </p:nvPicPr>
        <p:blipFill>
          <a:blip r:embed="rId2"/>
          <a:stretch>
            <a:fillRect/>
          </a:stretch>
        </p:blipFill>
        <p:spPr>
          <a:xfrm>
            <a:off x="2238400" y="260648"/>
            <a:ext cx="7715200" cy="6336704"/>
          </a:xfrm>
          <a:prstGeom prst="rect">
            <a:avLst/>
          </a:prstGeom>
        </p:spPr>
      </p:pic>
    </p:spTree>
    <p:extLst>
      <p:ext uri="{BB962C8B-B14F-4D97-AF65-F5344CB8AC3E}">
        <p14:creationId xmlns:p14="http://schemas.microsoft.com/office/powerpoint/2010/main" val="25056672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solidFill>
                  <a:srgbClr val="00B050"/>
                </a:solidFill>
              </a:rPr>
              <a:t>5.5 Veri Serilerini Silme</a:t>
            </a: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10018713" cy="4218039"/>
          </a:xfrm>
        </p:spPr>
        <p:txBody>
          <a:bodyPr anchor="t" anchorCtr="0">
            <a:noAutofit/>
          </a:bodyPr>
          <a:lstStyle/>
          <a:p>
            <a:pPr>
              <a:lnSpc>
                <a:spcPct val="150000"/>
              </a:lnSpc>
              <a:spcBef>
                <a:spcPts val="0"/>
              </a:spcBef>
            </a:pPr>
            <a:r>
              <a:rPr lang="tr-TR" sz="2800" dirty="0"/>
              <a:t>Bir grafiğe yeni bir veri serisi eklemek için veriler Excel sayfası üzerinde seçilip, kopyalanarak daha sonra grafik üzerine yapıştırılabilir. </a:t>
            </a:r>
          </a:p>
          <a:p>
            <a:pPr>
              <a:lnSpc>
                <a:spcPct val="150000"/>
              </a:lnSpc>
              <a:spcBef>
                <a:spcPts val="0"/>
              </a:spcBef>
            </a:pPr>
            <a:r>
              <a:rPr lang="tr-TR" sz="2800" dirty="0"/>
              <a:t>Herhangi bir veri serisini silmek için grafik üzerinde öğe seçilip, sağ tıklanarak gelen menüden </a:t>
            </a:r>
            <a:r>
              <a:rPr lang="tr-TR" sz="2800" b="1" dirty="0"/>
              <a:t>Serileri Sil </a:t>
            </a:r>
            <a:r>
              <a:rPr lang="tr-TR" sz="2800" dirty="0"/>
              <a:t>komutu çalıştırılabilir.</a:t>
            </a:r>
          </a:p>
        </p:txBody>
      </p:sp>
    </p:spTree>
    <p:extLst>
      <p:ext uri="{BB962C8B-B14F-4D97-AF65-F5344CB8AC3E}">
        <p14:creationId xmlns:p14="http://schemas.microsoft.com/office/powerpoint/2010/main" val="39925803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4016FC5-DEAF-4554-8CA8-A11B56E79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1564" y="1030424"/>
            <a:ext cx="7848872" cy="4797152"/>
          </a:xfrm>
          <a:prstGeom prst="rect">
            <a:avLst/>
          </a:prstGeom>
        </p:spPr>
      </p:pic>
    </p:spTree>
    <p:extLst>
      <p:ext uri="{BB962C8B-B14F-4D97-AF65-F5344CB8AC3E}">
        <p14:creationId xmlns:p14="http://schemas.microsoft.com/office/powerpoint/2010/main" val="1974778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b="1" dirty="0">
                <a:effectLst>
                  <a:outerShdw blurRad="38100" dist="38100" dir="2700000" algn="tl">
                    <a:srgbClr val="000000">
                      <a:alpha val="43137"/>
                    </a:srgbClr>
                  </a:outerShdw>
                </a:effectLst>
              </a:rPr>
              <a:t>6-Eğilim Çizgisi Ekleme</a:t>
            </a:r>
            <a:endParaRPr lang="tr-TR" dirty="0">
              <a:solidFill>
                <a:srgbClr val="00B050"/>
              </a:solidFill>
            </a:endParaRP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10" y="1917290"/>
            <a:ext cx="10018713" cy="4218039"/>
          </a:xfrm>
        </p:spPr>
        <p:txBody>
          <a:bodyPr anchor="t" anchorCtr="0">
            <a:noAutofit/>
          </a:bodyPr>
          <a:lstStyle/>
          <a:p>
            <a:pPr>
              <a:lnSpc>
                <a:spcPct val="150000"/>
              </a:lnSpc>
            </a:pPr>
            <a:r>
              <a:rPr lang="tr-TR" sz="2800" b="1" dirty="0">
                <a:effectLst>
                  <a:outerShdw blurRad="38100" dist="38100" dir="2700000" algn="tl">
                    <a:srgbClr val="000000">
                      <a:alpha val="43137"/>
                    </a:srgbClr>
                  </a:outerShdw>
                </a:effectLst>
              </a:rPr>
              <a:t>Grafiğe tıklanır. Grafik araçlarının </a:t>
            </a:r>
            <a:r>
              <a:rPr lang="tr-TR" sz="2800" b="1" u="sng" dirty="0">
                <a:solidFill>
                  <a:srgbClr val="FF0000"/>
                </a:solidFill>
                <a:effectLst>
                  <a:outerShdw blurRad="38100" dist="38100" dir="2700000" algn="tl">
                    <a:srgbClr val="000000">
                      <a:alpha val="43137"/>
                    </a:srgbClr>
                  </a:outerShdw>
                </a:effectLst>
              </a:rPr>
              <a:t>Tasarım </a:t>
            </a:r>
            <a:r>
              <a:rPr lang="tr-TR" sz="2800" b="1" dirty="0">
                <a:effectLst>
                  <a:outerShdw blurRad="38100" dist="38100" dir="2700000" algn="tl">
                    <a:srgbClr val="000000">
                      <a:alpha val="43137"/>
                    </a:srgbClr>
                  </a:outerShdw>
                </a:effectLst>
              </a:rPr>
              <a:t>butonu seçilir. Daha sonra </a:t>
            </a:r>
            <a:r>
              <a:rPr lang="tr-TR" sz="2800" b="1" u="sng" dirty="0">
                <a:solidFill>
                  <a:srgbClr val="FF0000"/>
                </a:solidFill>
                <a:effectLst>
                  <a:outerShdw blurRad="38100" dist="38100" dir="2700000" algn="tl">
                    <a:srgbClr val="000000">
                      <a:alpha val="43137"/>
                    </a:srgbClr>
                  </a:outerShdw>
                </a:effectLst>
              </a:rPr>
              <a:t>Grafik Düzenleri </a:t>
            </a:r>
            <a:r>
              <a:rPr lang="tr-TR" sz="2800" b="1" dirty="0">
                <a:effectLst>
                  <a:outerShdw blurRad="38100" dist="38100" dir="2700000" algn="tl">
                    <a:srgbClr val="000000">
                      <a:alpha val="43137"/>
                    </a:srgbClr>
                  </a:outerShdw>
                </a:effectLst>
              </a:rPr>
              <a:t>Sekmesinden </a:t>
            </a:r>
            <a:r>
              <a:rPr lang="tr-TR" sz="2800" b="1" u="sng" dirty="0">
                <a:solidFill>
                  <a:srgbClr val="FF0000"/>
                </a:solidFill>
                <a:effectLst>
                  <a:outerShdw blurRad="38100" dist="38100" dir="2700000" algn="tl">
                    <a:srgbClr val="000000">
                      <a:alpha val="43137"/>
                    </a:srgbClr>
                  </a:outerShdw>
                </a:effectLst>
              </a:rPr>
              <a:t>Grafik Öğesi Ekle </a:t>
            </a:r>
            <a:r>
              <a:rPr lang="tr-TR" sz="2800" b="1" dirty="0">
                <a:effectLst>
                  <a:outerShdw blurRad="38100" dist="38100" dir="2700000" algn="tl">
                    <a:srgbClr val="000000">
                      <a:alpha val="43137"/>
                    </a:srgbClr>
                  </a:outerShdw>
                </a:effectLst>
              </a:rPr>
              <a:t>butonuna tıklanır ve </a:t>
            </a:r>
            <a:r>
              <a:rPr lang="tr-TR" sz="2800" b="1" u="sng" dirty="0">
                <a:solidFill>
                  <a:srgbClr val="FF0000"/>
                </a:solidFill>
                <a:effectLst>
                  <a:outerShdw blurRad="38100" dist="38100" dir="2700000" algn="tl">
                    <a:srgbClr val="000000">
                      <a:alpha val="43137"/>
                    </a:srgbClr>
                  </a:outerShdw>
                </a:effectLst>
              </a:rPr>
              <a:t>Eğilim Çizgisi Ekle </a:t>
            </a:r>
            <a:r>
              <a:rPr lang="tr-TR" sz="2800" b="1" dirty="0">
                <a:effectLst>
                  <a:outerShdw blurRad="38100" dist="38100" dir="2700000" algn="tl">
                    <a:srgbClr val="000000">
                      <a:alpha val="43137"/>
                    </a:srgbClr>
                  </a:outerShdw>
                </a:effectLst>
              </a:rPr>
              <a:t>seçeneği seçilir. </a:t>
            </a:r>
          </a:p>
        </p:txBody>
      </p:sp>
    </p:spTree>
    <p:extLst>
      <p:ext uri="{BB962C8B-B14F-4D97-AF65-F5344CB8AC3E}">
        <p14:creationId xmlns:p14="http://schemas.microsoft.com/office/powerpoint/2010/main" val="6403438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1BA2D85-846F-409C-8260-64EDA5228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6" y="823932"/>
            <a:ext cx="6912768" cy="4665943"/>
          </a:xfrm>
          <a:prstGeom prst="rect">
            <a:avLst/>
          </a:prstGeom>
        </p:spPr>
      </p:pic>
    </p:spTree>
    <p:extLst>
      <p:ext uri="{BB962C8B-B14F-4D97-AF65-F5344CB8AC3E}">
        <p14:creationId xmlns:p14="http://schemas.microsoft.com/office/powerpoint/2010/main" val="4436470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çerik Yer Tutucusu 5">
            <a:extLst>
              <a:ext uri="{FF2B5EF4-FFF2-40B4-BE49-F238E27FC236}">
                <a16:creationId xmlns:a16="http://schemas.microsoft.com/office/drawing/2014/main" id="{61B9CC3C-7D79-45D7-9389-7B3930818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44" y="116632"/>
            <a:ext cx="8208912" cy="6624736"/>
          </a:xfrm>
          <a:prstGeom prst="rect">
            <a:avLst/>
          </a:prstGeom>
        </p:spPr>
      </p:pic>
    </p:spTree>
    <p:extLst>
      <p:ext uri="{BB962C8B-B14F-4D97-AF65-F5344CB8AC3E}">
        <p14:creationId xmlns:p14="http://schemas.microsoft.com/office/powerpoint/2010/main" val="34435915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5">
            <a:extLst>
              <a:ext uri="{FF2B5EF4-FFF2-40B4-BE49-F238E27FC236}">
                <a16:creationId xmlns:a16="http://schemas.microsoft.com/office/drawing/2014/main" id="{A1FB1701-C87A-4B99-A863-1A0425F1CC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44" y="152636"/>
            <a:ext cx="8208912" cy="6552728"/>
          </a:xfrm>
          <a:prstGeom prst="rect">
            <a:avLst/>
          </a:prstGeom>
        </p:spPr>
      </p:pic>
    </p:spTree>
    <p:extLst>
      <p:ext uri="{BB962C8B-B14F-4D97-AF65-F5344CB8AC3E}">
        <p14:creationId xmlns:p14="http://schemas.microsoft.com/office/powerpoint/2010/main" val="2830607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Seçme işlemini yaptıktan sonra </a:t>
            </a:r>
            <a:r>
              <a:rPr lang="tr-TR" sz="2800" b="1" dirty="0"/>
              <a:t>Formüller </a:t>
            </a:r>
            <a:r>
              <a:rPr lang="tr-TR" sz="2800" dirty="0"/>
              <a:t>veya </a:t>
            </a:r>
            <a:r>
              <a:rPr lang="tr-TR" sz="2800" b="1" dirty="0"/>
              <a:t>Giriş </a:t>
            </a:r>
            <a:r>
              <a:rPr lang="tr-TR" sz="2800" dirty="0"/>
              <a:t>sekmesine tıklayın.</a:t>
            </a:r>
          </a:p>
          <a:p>
            <a:pPr>
              <a:lnSpc>
                <a:spcPct val="150000"/>
              </a:lnSpc>
              <a:spcBef>
                <a:spcPts val="0"/>
              </a:spcBef>
            </a:pPr>
            <a:r>
              <a:rPr lang="tr-TR" sz="2800" dirty="0"/>
              <a:t> </a:t>
            </a:r>
            <a:r>
              <a:rPr lang="tr-TR" sz="2800" b="1" dirty="0"/>
              <a:t>Otomatik Toplam </a:t>
            </a:r>
            <a:r>
              <a:rPr lang="tr-TR" sz="2800" dirty="0"/>
              <a:t>simgesine tıklayın. </a:t>
            </a:r>
          </a:p>
          <a:p>
            <a:pPr>
              <a:lnSpc>
                <a:spcPct val="150000"/>
              </a:lnSpc>
              <a:spcBef>
                <a:spcPts val="0"/>
              </a:spcBef>
            </a:pPr>
            <a:r>
              <a:rPr lang="tr-TR" sz="2800" b="1" dirty="0">
                <a:solidFill>
                  <a:srgbClr val="7030A0"/>
                </a:solidFill>
              </a:rPr>
              <a:t>CTRL+M </a:t>
            </a:r>
            <a:r>
              <a:rPr lang="tr-TR" sz="2800" dirty="0" err="1"/>
              <a:t>kısayolunu</a:t>
            </a:r>
            <a:r>
              <a:rPr lang="tr-TR" sz="2800" dirty="0"/>
              <a:t> kullanarak da bu işlemi gerçekleştirebilirsiniz.</a:t>
            </a:r>
          </a:p>
        </p:txBody>
      </p:sp>
      <p:pic>
        <p:nvPicPr>
          <p:cNvPr id="4" name="Resim 3">
            <a:extLst>
              <a:ext uri="{FF2B5EF4-FFF2-40B4-BE49-F238E27FC236}">
                <a16:creationId xmlns:a16="http://schemas.microsoft.com/office/drawing/2014/main" id="{9C69B3C0-5C1A-4390-98CF-C5F1F8D42288}"/>
              </a:ext>
            </a:extLst>
          </p:cNvPr>
          <p:cNvPicPr>
            <a:picLocks noChangeAspect="1"/>
          </p:cNvPicPr>
          <p:nvPr/>
        </p:nvPicPr>
        <p:blipFill>
          <a:blip r:embed="rId3"/>
          <a:stretch>
            <a:fillRect/>
          </a:stretch>
        </p:blipFill>
        <p:spPr>
          <a:xfrm>
            <a:off x="8450826" y="1435663"/>
            <a:ext cx="3052197" cy="3949051"/>
          </a:xfrm>
          <a:prstGeom prst="rect">
            <a:avLst/>
          </a:prstGeom>
        </p:spPr>
      </p:pic>
    </p:spTree>
    <p:extLst>
      <p:ext uri="{BB962C8B-B14F-4D97-AF65-F5344CB8AC3E}">
        <p14:creationId xmlns:p14="http://schemas.microsoft.com/office/powerpoint/2010/main" val="19446978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lstStyle/>
          <a:p>
            <a:r>
              <a:rPr lang="tr-TR" dirty="0"/>
              <a:t>6. Çizim Araçları</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27584977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r>
              <a:rPr lang="tr-TR" dirty="0"/>
              <a:t>Tablolara ihtiyacınıza göre Metin Kutusu, Şekil, Resim, </a:t>
            </a:r>
            <a:r>
              <a:rPr lang="tr-TR" dirty="0" err="1"/>
              <a:t>SmartArt</a:t>
            </a:r>
            <a:r>
              <a:rPr lang="tr-TR" dirty="0"/>
              <a:t> eklemeleri yapabilirsiniz. Bu</a:t>
            </a:r>
          </a:p>
          <a:p>
            <a:r>
              <a:rPr lang="tr-TR" dirty="0"/>
              <a:t>eklentilerin tümünü </a:t>
            </a:r>
            <a:r>
              <a:rPr lang="tr-TR" b="1" dirty="0"/>
              <a:t>Ekle </a:t>
            </a:r>
            <a:r>
              <a:rPr lang="tr-TR" dirty="0"/>
              <a:t>sekmesinde bulabilirsiniz.</a:t>
            </a:r>
            <a:endParaRPr lang="tr-TR" sz="2800" dirty="0"/>
          </a:p>
        </p:txBody>
      </p:sp>
    </p:spTree>
    <p:extLst>
      <p:ext uri="{BB962C8B-B14F-4D97-AF65-F5344CB8AC3E}">
        <p14:creationId xmlns:p14="http://schemas.microsoft.com/office/powerpoint/2010/main" val="41883405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lstStyle/>
          <a:p>
            <a:r>
              <a:rPr lang="tr-TR" dirty="0"/>
              <a:t>6.1 Metin Kutusu</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28043229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r>
              <a:rPr lang="tr-TR" dirty="0"/>
              <a:t>Tablonuza istediğiniz boyutlarda metin kutusu eklemek için </a:t>
            </a:r>
            <a:r>
              <a:rPr lang="tr-TR" b="1" dirty="0"/>
              <a:t>Ekle </a:t>
            </a:r>
            <a:r>
              <a:rPr lang="tr-TR" dirty="0"/>
              <a:t>sekmesinden </a:t>
            </a:r>
            <a:r>
              <a:rPr lang="tr-TR" b="1" dirty="0"/>
              <a:t>Metin</a:t>
            </a:r>
          </a:p>
          <a:p>
            <a:r>
              <a:rPr lang="tr-TR" b="1" dirty="0"/>
              <a:t>Kutusu </a:t>
            </a:r>
            <a:r>
              <a:rPr lang="tr-TR" dirty="0"/>
              <a:t>seçeneğine tıklayın.</a:t>
            </a:r>
          </a:p>
          <a:p>
            <a:r>
              <a:rPr lang="tr-TR" dirty="0"/>
              <a:t>Metin kutusunu seçtiğinizde imlecin şeklinin değiştiğini göreceksiniz. Bu demek oluyor ki</a:t>
            </a:r>
          </a:p>
          <a:p>
            <a:r>
              <a:rPr lang="tr-TR" dirty="0"/>
              <a:t>artık metin kutusunu çizebilirsiniz. Sayfanın istediğiniz yerine istediğiniz büyüklükte bir metin kutusu</a:t>
            </a:r>
          </a:p>
          <a:p>
            <a:r>
              <a:rPr lang="tr-TR" dirty="0"/>
              <a:t>çizmek için farenin sol tuşuyla seçim yapmanız gerekmektedir. Çizdiğiniz kutunun içinde yazınızı</a:t>
            </a:r>
          </a:p>
          <a:p>
            <a:r>
              <a:rPr lang="tr-TR" dirty="0"/>
              <a:t>yazabilirsiniz.</a:t>
            </a:r>
            <a:endParaRPr lang="tr-TR" sz="2800" dirty="0"/>
          </a:p>
        </p:txBody>
      </p:sp>
    </p:spTree>
    <p:extLst>
      <p:ext uri="{BB962C8B-B14F-4D97-AF65-F5344CB8AC3E}">
        <p14:creationId xmlns:p14="http://schemas.microsoft.com/office/powerpoint/2010/main" val="19466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lstStyle/>
          <a:p>
            <a:r>
              <a:rPr lang="tr-TR" dirty="0"/>
              <a:t>6.2 Şekil Çizimi</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35887157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r>
              <a:rPr lang="tr-TR" dirty="0"/>
              <a:t>Excel sayfamıza bazı otomatik şekiller eklemek için </a:t>
            </a:r>
            <a:r>
              <a:rPr lang="tr-TR" b="1" dirty="0"/>
              <a:t>Ekle </a:t>
            </a:r>
            <a:r>
              <a:rPr lang="tr-TR" dirty="0"/>
              <a:t>sekmesinde bulunan </a:t>
            </a:r>
            <a:r>
              <a:rPr lang="tr-TR" b="1" dirty="0"/>
              <a:t>Şekiller</a:t>
            </a:r>
          </a:p>
          <a:p>
            <a:r>
              <a:rPr lang="tr-TR" dirty="0"/>
              <a:t>seçeneğine tıklayın.</a:t>
            </a:r>
          </a:p>
          <a:p>
            <a:r>
              <a:rPr lang="tr-TR" dirty="0"/>
              <a:t>Açılan pencereden çeşitli hazır şekiller bulunmaktadır. Buradan dilediğiniz şekli seçip</a:t>
            </a:r>
          </a:p>
          <a:p>
            <a:r>
              <a:rPr lang="tr-TR" dirty="0"/>
              <a:t>sayfaya istediğiniz boyutlarda çizebilirsiniz. Şekli oluşturduktan sonra dilerseniz </a:t>
            </a:r>
            <a:r>
              <a:rPr lang="tr-TR" b="1" dirty="0"/>
              <a:t>Çizim Araçları</a:t>
            </a:r>
          </a:p>
          <a:p>
            <a:r>
              <a:rPr lang="tr-TR" dirty="0"/>
              <a:t>bölümünde yer alan </a:t>
            </a:r>
            <a:r>
              <a:rPr lang="tr-TR" b="1" dirty="0"/>
              <a:t>Biçim </a:t>
            </a:r>
            <a:r>
              <a:rPr lang="tr-TR" dirty="0"/>
              <a:t>sekmesinden bazı tasarım değişiklikleri yapabilirsiniz.</a:t>
            </a:r>
            <a:endParaRPr lang="tr-TR" sz="2800" dirty="0"/>
          </a:p>
        </p:txBody>
      </p:sp>
    </p:spTree>
    <p:extLst>
      <p:ext uri="{BB962C8B-B14F-4D97-AF65-F5344CB8AC3E}">
        <p14:creationId xmlns:p14="http://schemas.microsoft.com/office/powerpoint/2010/main" val="32843542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lstStyle/>
          <a:p>
            <a:r>
              <a:rPr lang="tr-TR" dirty="0"/>
              <a:t>6.3 Resim Ekleme</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1418627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r>
              <a:rPr lang="tr-TR" dirty="0"/>
              <a:t>Excel sayfanıza resim eklemek için </a:t>
            </a:r>
            <a:r>
              <a:rPr lang="tr-TR" b="1" dirty="0"/>
              <a:t>Ekle </a:t>
            </a:r>
            <a:r>
              <a:rPr lang="tr-TR" dirty="0"/>
              <a:t>sekmesinden </a:t>
            </a:r>
            <a:r>
              <a:rPr lang="tr-TR" b="1" dirty="0"/>
              <a:t>Resim </a:t>
            </a:r>
            <a:r>
              <a:rPr lang="tr-TR" dirty="0"/>
              <a:t>butonuna tıklamanız yeterlidir.</a:t>
            </a:r>
          </a:p>
          <a:p>
            <a:r>
              <a:rPr lang="tr-TR" dirty="0"/>
              <a:t>Açılan pencereden eklemek istediğiniz resmin bilgisayarınızda kayıtlı olduğu yeri bulup</a:t>
            </a:r>
          </a:p>
          <a:p>
            <a:r>
              <a:rPr lang="tr-TR" dirty="0"/>
              <a:t>seçtikten sonra </a:t>
            </a:r>
            <a:r>
              <a:rPr lang="tr-TR" b="1" dirty="0"/>
              <a:t>Ekle </a:t>
            </a:r>
            <a:r>
              <a:rPr lang="tr-TR" dirty="0"/>
              <a:t>butonuna tıkladığınızda resminiz sayfaya eklenecektir.</a:t>
            </a:r>
            <a:endParaRPr lang="tr-TR" sz="2800" dirty="0"/>
          </a:p>
        </p:txBody>
      </p:sp>
    </p:spTree>
    <p:extLst>
      <p:ext uri="{BB962C8B-B14F-4D97-AF65-F5344CB8AC3E}">
        <p14:creationId xmlns:p14="http://schemas.microsoft.com/office/powerpoint/2010/main" val="28014380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lstStyle/>
          <a:p>
            <a:r>
              <a:rPr lang="tr-TR" dirty="0"/>
              <a:t>6.4 </a:t>
            </a:r>
            <a:r>
              <a:rPr lang="tr-TR" dirty="0" err="1"/>
              <a:t>SmartArt</a:t>
            </a:r>
            <a:r>
              <a:rPr lang="tr-TR" dirty="0"/>
              <a:t> Grafiği Oluşturma</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21095083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r>
              <a:rPr lang="tr-TR" dirty="0" err="1"/>
              <a:t>SmartArt</a:t>
            </a:r>
            <a:r>
              <a:rPr lang="tr-TR" dirty="0"/>
              <a:t> grafiği, mesajınızı veya fikirlerinizi etkili şekilde bildirmek için, farklı pek çok düzen arasından seçim yaparak kolay ve hızlı şekilde oluşturabileceğiniz, bilgilerinizin görsel bir sunumudur. </a:t>
            </a:r>
            <a:r>
              <a:rPr lang="tr-TR" b="1" dirty="0"/>
              <a:t>Ekle </a:t>
            </a:r>
            <a:r>
              <a:rPr lang="tr-TR" dirty="0"/>
              <a:t>sekmesinden </a:t>
            </a:r>
            <a:r>
              <a:rPr lang="tr-TR" b="1" dirty="0" err="1"/>
              <a:t>SmartArt</a:t>
            </a:r>
            <a:r>
              <a:rPr lang="tr-TR" b="1" dirty="0"/>
              <a:t> </a:t>
            </a:r>
            <a:r>
              <a:rPr lang="tr-TR" dirty="0"/>
              <a:t>butonuna tıkladığınızda karşınıza aşağıdaki pencere açılacaktır.</a:t>
            </a:r>
            <a:endParaRPr lang="tr-TR" sz="2800" dirty="0"/>
          </a:p>
        </p:txBody>
      </p:sp>
    </p:spTree>
    <p:extLst>
      <p:ext uri="{BB962C8B-B14F-4D97-AF65-F5344CB8AC3E}">
        <p14:creationId xmlns:p14="http://schemas.microsoft.com/office/powerpoint/2010/main" val="3980884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B6D80-9CD4-4EF4-889B-DD30EE4C3424}"/>
              </a:ext>
            </a:extLst>
          </p:cNvPr>
          <p:cNvSpPr>
            <a:spLocks noGrp="1"/>
          </p:cNvSpPr>
          <p:nvPr>
            <p:ph type="title"/>
          </p:nvPr>
        </p:nvSpPr>
        <p:spPr>
          <a:xfrm>
            <a:off x="1484311" y="1"/>
            <a:ext cx="10018713" cy="1917290"/>
          </a:xfrm>
        </p:spPr>
        <p:txBody>
          <a:bodyPr/>
          <a:lstStyle/>
          <a:p>
            <a:r>
              <a:rPr lang="tr-TR" dirty="0">
                <a:solidFill>
                  <a:srgbClr val="00B050"/>
                </a:solidFill>
              </a:rPr>
              <a:t>4.2 Formül Oluşturma</a:t>
            </a:r>
          </a:p>
        </p:txBody>
      </p:sp>
      <p:sp>
        <p:nvSpPr>
          <p:cNvPr id="3" name="İçerik Yer Tutucusu 2">
            <a:extLst>
              <a:ext uri="{FF2B5EF4-FFF2-40B4-BE49-F238E27FC236}">
                <a16:creationId xmlns:a16="http://schemas.microsoft.com/office/drawing/2014/main" id="{43A03655-CB29-4228-838C-F40B58FDFA4A}"/>
              </a:ext>
            </a:extLst>
          </p:cNvPr>
          <p:cNvSpPr>
            <a:spLocks noGrp="1"/>
          </p:cNvSpPr>
          <p:nvPr>
            <p:ph idx="1"/>
          </p:nvPr>
        </p:nvSpPr>
        <p:spPr>
          <a:xfrm>
            <a:off x="1484309" y="1917290"/>
            <a:ext cx="9783459" cy="4454013"/>
          </a:xfrm>
        </p:spPr>
        <p:txBody>
          <a:bodyPr anchor="t" anchorCtr="0">
            <a:normAutofit/>
          </a:bodyPr>
          <a:lstStyle/>
          <a:p>
            <a:pPr>
              <a:lnSpc>
                <a:spcPct val="150000"/>
              </a:lnSpc>
              <a:spcBef>
                <a:spcPts val="0"/>
              </a:spcBef>
            </a:pPr>
            <a:r>
              <a:rPr lang="tr-TR" sz="2800" dirty="0">
                <a:solidFill>
                  <a:srgbClr val="FF0000"/>
                </a:solidFill>
              </a:rPr>
              <a:t>Formül oluşturma Kuralları:</a:t>
            </a:r>
          </a:p>
          <a:p>
            <a:pPr>
              <a:lnSpc>
                <a:spcPct val="150000"/>
              </a:lnSpc>
              <a:spcBef>
                <a:spcPts val="0"/>
              </a:spcBef>
            </a:pPr>
            <a:r>
              <a:rPr lang="tr-TR" sz="2800" dirty="0"/>
              <a:t>Bütün formüller “ = “ işareti ile başlamak zorundadır. </a:t>
            </a:r>
          </a:p>
          <a:p>
            <a:pPr>
              <a:lnSpc>
                <a:spcPct val="150000"/>
              </a:lnSpc>
              <a:spcBef>
                <a:spcPts val="0"/>
              </a:spcBef>
            </a:pPr>
            <a:r>
              <a:rPr lang="tr-TR" sz="2800" dirty="0"/>
              <a:t>= (Eşittir) işareti ile başlamadan girilmiş bilgiler, formül yerine metin olarak değerlendirilir.</a:t>
            </a:r>
          </a:p>
          <a:p>
            <a:pPr>
              <a:lnSpc>
                <a:spcPct val="150000"/>
              </a:lnSpc>
              <a:spcBef>
                <a:spcPts val="0"/>
              </a:spcBef>
            </a:pPr>
            <a:r>
              <a:rPr lang="tr-TR" sz="2800" dirty="0"/>
              <a:t>Formül İçerisinde boşluk verilmez. (Ara çubuğu kullanılmamalıdır.)</a:t>
            </a:r>
          </a:p>
        </p:txBody>
      </p:sp>
    </p:spTree>
    <p:extLst>
      <p:ext uri="{BB962C8B-B14F-4D97-AF65-F5344CB8AC3E}">
        <p14:creationId xmlns:p14="http://schemas.microsoft.com/office/powerpoint/2010/main" val="303657204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r>
              <a:rPr lang="tr-TR" dirty="0" err="1"/>
              <a:t>SmartArt</a:t>
            </a:r>
            <a:r>
              <a:rPr lang="tr-TR" dirty="0"/>
              <a:t> grafiğinizi oluşturmadan önce, verilerinizi görüntülemek için hangi tür ve düzenin en uygunu olduğunu gözünüzde canlandırın. </a:t>
            </a:r>
            <a:r>
              <a:rPr lang="tr-TR" dirty="0" err="1"/>
              <a:t>SmartArt</a:t>
            </a:r>
            <a:r>
              <a:rPr lang="tr-TR" dirty="0"/>
              <a:t> grafiğinizle ne ifade etmek istiyorsunuz? İstediğiniz belirli bir görünüm var mı? Düzenler arasında geçiş yapmanız kolay ve hızlı olduğundan, mesajınızı en iyi ifade edeni bulana kadar çeşitli düzenleri deneyin. Grafiğinizin açık ve kolay izlenir olması gerekir.</a:t>
            </a:r>
          </a:p>
          <a:p>
            <a:r>
              <a:rPr lang="tr-TR" dirty="0"/>
              <a:t>Başlangıç olarak, aşağıdaki tabloyu kullanarak çeşitli </a:t>
            </a:r>
            <a:r>
              <a:rPr lang="tr-TR" dirty="0" err="1"/>
              <a:t>SmartArt</a:t>
            </a:r>
            <a:r>
              <a:rPr lang="tr-TR" dirty="0"/>
              <a:t> grafiği türlerini deneyebilirsiniz.</a:t>
            </a:r>
          </a:p>
          <a:p>
            <a:r>
              <a:rPr lang="tr-TR" dirty="0"/>
              <a:t>Oluşturmak istediğiniz grafiğe en uygun olduğunu düşündüğünüz </a:t>
            </a:r>
            <a:r>
              <a:rPr lang="tr-TR" dirty="0" err="1"/>
              <a:t>SmartArt</a:t>
            </a:r>
            <a:r>
              <a:rPr lang="tr-TR" dirty="0"/>
              <a:t> grafiğini seçtikten sonra gelen grafikte </a:t>
            </a:r>
            <a:r>
              <a:rPr lang="tr-TR" b="1" dirty="0"/>
              <a:t>Metin </a:t>
            </a:r>
            <a:r>
              <a:rPr lang="tr-TR" dirty="0"/>
              <a:t>yazısının üstüne tıklayıp yazınızı yazabilirsiniz.</a:t>
            </a:r>
            <a:endParaRPr lang="tr-TR" sz="2800" dirty="0"/>
          </a:p>
        </p:txBody>
      </p:sp>
    </p:spTree>
    <p:extLst>
      <p:ext uri="{BB962C8B-B14F-4D97-AF65-F5344CB8AC3E}">
        <p14:creationId xmlns:p14="http://schemas.microsoft.com/office/powerpoint/2010/main" val="39681772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lstStyle/>
          <a:p>
            <a:r>
              <a:rPr lang="tr-TR" dirty="0"/>
              <a:t>7. Yazdırma</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95600544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r>
              <a:rPr lang="tr-TR" dirty="0"/>
              <a:t>Excel’de oluşturduğunuz tabloları, elektronik ortamda kullanabileceğiniz gibi gerektiğinde yazdırarak</a:t>
            </a:r>
          </a:p>
          <a:p>
            <a:r>
              <a:rPr lang="tr-TR" dirty="0"/>
              <a:t>kâğıt ortamında da kullanabilirsiniz. Yazdırma işlemi yaparken düzgün ve işlevsel bir yazdırma işlemi</a:t>
            </a:r>
          </a:p>
          <a:p>
            <a:r>
              <a:rPr lang="tr-TR" dirty="0"/>
              <a:t>gerçekleştirmek çok önemlidir. Yazdırma işlemini düzgün yapmak hem görsel olarak bütünlük</a:t>
            </a:r>
          </a:p>
          <a:p>
            <a:r>
              <a:rPr lang="tr-TR" dirty="0"/>
              <a:t>sağlayacak hem de kâğıt israfını önleyerek çevreyi korumanıza yardımcı olacaktır.</a:t>
            </a:r>
            <a:endParaRPr lang="tr-TR" sz="2800" dirty="0"/>
          </a:p>
        </p:txBody>
      </p:sp>
    </p:spTree>
    <p:extLst>
      <p:ext uri="{BB962C8B-B14F-4D97-AF65-F5344CB8AC3E}">
        <p14:creationId xmlns:p14="http://schemas.microsoft.com/office/powerpoint/2010/main" val="299317002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lstStyle/>
          <a:p>
            <a:r>
              <a:rPr lang="tr-TR" dirty="0"/>
              <a:t>7.1 Yazdırma Alanı Belirleme</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31897002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r>
              <a:rPr lang="tr-TR" dirty="0"/>
              <a:t>Excel sayfanız hücrelerden oluştuğu için tüm sayfayı değil de belirli bir bölgeyi yazdırmanız</a:t>
            </a:r>
          </a:p>
          <a:p>
            <a:r>
              <a:rPr lang="tr-TR" dirty="0"/>
              <a:t>mümkündür. Bu işlem yazdırma alanı belirleyerek yapılır. Yazdırma alanı özelliğini kullanarak</a:t>
            </a:r>
          </a:p>
          <a:p>
            <a:r>
              <a:rPr lang="tr-TR" dirty="0"/>
              <a:t>sayfanızda yazdırmak istediğiniz alanları belirleyebilir, yazdırma işleminden gereksiz alanları</a:t>
            </a:r>
          </a:p>
          <a:p>
            <a:r>
              <a:rPr lang="tr-TR" dirty="0"/>
              <a:t>çıkarabilirsiniz.</a:t>
            </a:r>
          </a:p>
          <a:p>
            <a:r>
              <a:rPr lang="tr-TR" dirty="0"/>
              <a:t>Yazdırmak istediğiniz hücreleri seçtikten sonra </a:t>
            </a:r>
            <a:r>
              <a:rPr lang="tr-TR" b="1" dirty="0"/>
              <a:t>Sayfa Düzeni</a:t>
            </a:r>
          </a:p>
          <a:p>
            <a:r>
              <a:rPr lang="tr-TR" dirty="0"/>
              <a:t>sekmesinden, </a:t>
            </a:r>
            <a:r>
              <a:rPr lang="tr-TR" b="1" dirty="0"/>
              <a:t>Yazdırma Alanını </a:t>
            </a:r>
            <a:r>
              <a:rPr lang="tr-TR" dirty="0"/>
              <a:t>düğmesine tıklayın. Açılan</a:t>
            </a:r>
          </a:p>
          <a:p>
            <a:r>
              <a:rPr lang="tr-TR" dirty="0"/>
              <a:t>seçeneklerden </a:t>
            </a:r>
            <a:r>
              <a:rPr lang="tr-TR" b="1" dirty="0"/>
              <a:t>Yazdırma Alanı </a:t>
            </a:r>
            <a:r>
              <a:rPr lang="tr-TR" b="1" dirty="0" err="1"/>
              <a:t>Belirle</a:t>
            </a:r>
            <a:r>
              <a:rPr lang="tr-TR" dirty="0" err="1"/>
              <a:t>’yi</a:t>
            </a:r>
            <a:r>
              <a:rPr lang="tr-TR" dirty="0"/>
              <a:t> seçin.</a:t>
            </a:r>
          </a:p>
          <a:p>
            <a:r>
              <a:rPr lang="tr-TR" dirty="0"/>
              <a:t>Aynı konumdan, </a:t>
            </a:r>
            <a:r>
              <a:rPr lang="tr-TR" b="1" dirty="0"/>
              <a:t>Yazdırma Alanını Temizle </a:t>
            </a:r>
            <a:r>
              <a:rPr lang="tr-TR" dirty="0"/>
              <a:t>seçeneği ile bu işlemi geri</a:t>
            </a:r>
          </a:p>
          <a:p>
            <a:r>
              <a:rPr lang="tr-TR" dirty="0"/>
              <a:t>alabilirsiniz.</a:t>
            </a:r>
            <a:endParaRPr lang="tr-TR" sz="2800" dirty="0"/>
          </a:p>
        </p:txBody>
      </p:sp>
    </p:spTree>
    <p:extLst>
      <p:ext uri="{BB962C8B-B14F-4D97-AF65-F5344CB8AC3E}">
        <p14:creationId xmlns:p14="http://schemas.microsoft.com/office/powerpoint/2010/main" val="321162181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lstStyle/>
          <a:p>
            <a:r>
              <a:rPr lang="tr-TR" dirty="0"/>
              <a:t>7.2 Sayfa Sınırları Belirleme</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11053983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pPr>
            <a:r>
              <a:rPr lang="tr-TR" sz="2800" dirty="0"/>
              <a:t>Tablonuzun çıktı alacağınız sayfa içindeki yerleşimini kenar boşluklarını ayarlayarak</a:t>
            </a:r>
          </a:p>
          <a:p>
            <a:pPr>
              <a:lnSpc>
                <a:spcPct val="150000"/>
              </a:lnSpc>
            </a:pPr>
            <a:r>
              <a:rPr lang="tr-TR" sz="2800" dirty="0"/>
              <a:t>düzenleyebilirsiniz. </a:t>
            </a:r>
            <a:r>
              <a:rPr lang="tr-TR" sz="2800" b="1" dirty="0"/>
              <a:t>Sayfa düzeni </a:t>
            </a:r>
            <a:r>
              <a:rPr lang="tr-TR" sz="2800" dirty="0"/>
              <a:t>sekmesinden </a:t>
            </a:r>
            <a:r>
              <a:rPr lang="tr-TR" sz="2800" b="1" dirty="0"/>
              <a:t>Kenar </a:t>
            </a:r>
            <a:r>
              <a:rPr lang="tr-TR" sz="2800" b="1" dirty="0" err="1"/>
              <a:t>Boşukları</a:t>
            </a:r>
            <a:r>
              <a:rPr lang="tr-TR" sz="2800" b="1" dirty="0"/>
              <a:t> </a:t>
            </a:r>
            <a:r>
              <a:rPr lang="tr-TR" sz="2800" dirty="0"/>
              <a:t>seçeneğine tıklayarak</a:t>
            </a:r>
          </a:p>
          <a:p>
            <a:pPr>
              <a:lnSpc>
                <a:spcPct val="150000"/>
              </a:lnSpc>
            </a:pPr>
            <a:r>
              <a:rPr lang="es-ES" sz="2800" b="1" dirty="0"/>
              <a:t>Normal</a:t>
            </a:r>
            <a:r>
              <a:rPr lang="es-ES" sz="2800" dirty="0"/>
              <a:t>, </a:t>
            </a:r>
            <a:r>
              <a:rPr lang="es-ES" sz="2800" b="1" dirty="0" err="1"/>
              <a:t>Geniş</a:t>
            </a:r>
            <a:r>
              <a:rPr lang="es-ES" sz="2800" b="1" dirty="0"/>
              <a:t> </a:t>
            </a:r>
            <a:r>
              <a:rPr lang="es-ES" sz="2800" dirty="0"/>
              <a:t>ve </a:t>
            </a:r>
            <a:r>
              <a:rPr lang="es-ES" sz="2800" b="1" dirty="0"/>
              <a:t>Dar </a:t>
            </a:r>
            <a:r>
              <a:rPr lang="es-ES" sz="2800" dirty="0" err="1"/>
              <a:t>ayarlarından</a:t>
            </a:r>
            <a:r>
              <a:rPr lang="es-ES" sz="2800" dirty="0"/>
              <a:t> </a:t>
            </a:r>
            <a:r>
              <a:rPr lang="es-ES" sz="2800" dirty="0" err="1"/>
              <a:t>herhangi</a:t>
            </a:r>
            <a:r>
              <a:rPr lang="es-ES" sz="2800" dirty="0"/>
              <a:t> </a:t>
            </a:r>
            <a:r>
              <a:rPr lang="es-ES" sz="2800" dirty="0" err="1"/>
              <a:t>birini</a:t>
            </a:r>
            <a:r>
              <a:rPr lang="es-ES" sz="2800" dirty="0"/>
              <a:t> </a:t>
            </a:r>
            <a:r>
              <a:rPr lang="es-ES" sz="2800" dirty="0" err="1"/>
              <a:t>seçebilirsiniz</a:t>
            </a:r>
            <a:r>
              <a:rPr lang="es-ES" sz="2800" dirty="0"/>
              <a:t>.</a:t>
            </a:r>
            <a:endParaRPr lang="tr-TR" sz="2800" dirty="0"/>
          </a:p>
          <a:p>
            <a:pPr>
              <a:lnSpc>
                <a:spcPct val="150000"/>
              </a:lnSpc>
            </a:pPr>
            <a:r>
              <a:rPr lang="tr-TR" sz="2800" dirty="0"/>
              <a:t>Bu seçenekler dışında, pencerenin altında bulunan </a:t>
            </a:r>
            <a:r>
              <a:rPr lang="tr-TR" sz="2800" b="1" dirty="0"/>
              <a:t>Özel Kenar </a:t>
            </a:r>
            <a:r>
              <a:rPr lang="tr-TR" sz="2800" b="1" dirty="0" err="1"/>
              <a:t>Boşlukları</a:t>
            </a:r>
            <a:r>
              <a:rPr lang="tr-TR" sz="2800" dirty="0" err="1"/>
              <a:t>’na</a:t>
            </a:r>
            <a:r>
              <a:rPr lang="tr-TR" sz="2800" dirty="0"/>
              <a:t> tıklayarak açılan</a:t>
            </a:r>
          </a:p>
          <a:p>
            <a:pPr>
              <a:lnSpc>
                <a:spcPct val="150000"/>
              </a:lnSpc>
            </a:pPr>
            <a:r>
              <a:rPr lang="tr-TR" sz="2800" dirty="0"/>
              <a:t>pencereden özel kenar boşlukları da ayarlayabilirsiniz.</a:t>
            </a:r>
            <a:endParaRPr lang="tr-TR" sz="3200" dirty="0"/>
          </a:p>
        </p:txBody>
      </p:sp>
    </p:spTree>
    <p:extLst>
      <p:ext uri="{BB962C8B-B14F-4D97-AF65-F5344CB8AC3E}">
        <p14:creationId xmlns:p14="http://schemas.microsoft.com/office/powerpoint/2010/main" val="42596092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AEB46-FEC7-4B3F-9171-FB2833EAF453}"/>
              </a:ext>
            </a:extLst>
          </p:cNvPr>
          <p:cNvSpPr>
            <a:spLocks noGrp="1"/>
          </p:cNvSpPr>
          <p:nvPr>
            <p:ph type="title"/>
          </p:nvPr>
        </p:nvSpPr>
        <p:spPr/>
        <p:txBody>
          <a:bodyPr>
            <a:noAutofit/>
          </a:bodyPr>
          <a:lstStyle/>
          <a:p>
            <a:pPr algn="ctr"/>
            <a:r>
              <a:rPr lang="tr-TR" sz="6000" dirty="0">
                <a:solidFill>
                  <a:srgbClr val="00B050"/>
                </a:solidFill>
              </a:rPr>
              <a:t>7.3 Yazdırma Seçenekleri</a:t>
            </a:r>
          </a:p>
        </p:txBody>
      </p:sp>
      <p:sp>
        <p:nvSpPr>
          <p:cNvPr id="3" name="Metin Yer Tutucusu 2">
            <a:extLst>
              <a:ext uri="{FF2B5EF4-FFF2-40B4-BE49-F238E27FC236}">
                <a16:creationId xmlns:a16="http://schemas.microsoft.com/office/drawing/2014/main" id="{5D78C9D2-CBA4-40E0-AD48-D63C587C8A09}"/>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20170515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r>
              <a:rPr lang="tr-TR" sz="2800" dirty="0"/>
              <a:t>Excel tablosunu yazdırmak için </a:t>
            </a:r>
            <a:r>
              <a:rPr lang="tr-TR" sz="2800" b="1" dirty="0"/>
              <a:t>Dosya </a:t>
            </a:r>
            <a:r>
              <a:rPr lang="tr-TR" sz="2800" dirty="0"/>
              <a:t>sekmesinden </a:t>
            </a:r>
            <a:r>
              <a:rPr lang="tr-TR" sz="2800" b="1" dirty="0"/>
              <a:t>Yazdır </a:t>
            </a:r>
            <a:r>
              <a:rPr lang="tr-TR" sz="2800" dirty="0"/>
              <a:t>seçeneğini kullanılır. </a:t>
            </a:r>
          </a:p>
          <a:p>
            <a:pPr>
              <a:lnSpc>
                <a:spcPct val="150000"/>
              </a:lnSpc>
              <a:spcBef>
                <a:spcPts val="0"/>
              </a:spcBef>
            </a:pPr>
            <a:r>
              <a:rPr lang="tr-TR" sz="2800" dirty="0"/>
              <a:t>Açılan pencereden direk </a:t>
            </a:r>
            <a:r>
              <a:rPr lang="tr-TR" sz="2800" b="1" dirty="0"/>
              <a:t>Yazdır </a:t>
            </a:r>
            <a:r>
              <a:rPr lang="tr-TR" sz="2800" dirty="0"/>
              <a:t>butonuna tıklarsak varsayılan yazdırma ayarları kullanılarak tablonuz yazıcıya gönderilir ve çıktısı alınır.</a:t>
            </a:r>
          </a:p>
        </p:txBody>
      </p:sp>
    </p:spTree>
    <p:extLst>
      <p:ext uri="{BB962C8B-B14F-4D97-AF65-F5344CB8AC3E}">
        <p14:creationId xmlns:p14="http://schemas.microsoft.com/office/powerpoint/2010/main" val="7133267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03BD3B-A0D0-430C-80F1-E3A15CFB20F5}"/>
              </a:ext>
            </a:extLst>
          </p:cNvPr>
          <p:cNvSpPr>
            <a:spLocks noGrp="1"/>
          </p:cNvSpPr>
          <p:nvPr>
            <p:ph idx="1"/>
          </p:nvPr>
        </p:nvSpPr>
        <p:spPr>
          <a:xfrm>
            <a:off x="1484310" y="368710"/>
            <a:ext cx="10018713" cy="5928851"/>
          </a:xfrm>
        </p:spPr>
        <p:txBody>
          <a:bodyPr anchor="t" anchorCtr="0">
            <a:noAutofit/>
          </a:bodyPr>
          <a:lstStyle/>
          <a:p>
            <a:pPr>
              <a:lnSpc>
                <a:spcPct val="150000"/>
              </a:lnSpc>
              <a:spcBef>
                <a:spcPts val="0"/>
              </a:spcBef>
            </a:pPr>
            <a:endParaRPr lang="tr-TR" sz="2800" dirty="0"/>
          </a:p>
        </p:txBody>
      </p:sp>
      <p:pic>
        <p:nvPicPr>
          <p:cNvPr id="2" name="Resim 1">
            <a:extLst>
              <a:ext uri="{FF2B5EF4-FFF2-40B4-BE49-F238E27FC236}">
                <a16:creationId xmlns:a16="http://schemas.microsoft.com/office/drawing/2014/main" id="{DF033931-6EA7-443D-B697-A35E6D0A19AB}"/>
              </a:ext>
            </a:extLst>
          </p:cNvPr>
          <p:cNvPicPr>
            <a:picLocks noChangeAspect="1"/>
          </p:cNvPicPr>
          <p:nvPr/>
        </p:nvPicPr>
        <p:blipFill>
          <a:blip r:embed="rId3"/>
          <a:stretch>
            <a:fillRect/>
          </a:stretch>
        </p:blipFill>
        <p:spPr>
          <a:xfrm>
            <a:off x="0" y="1673"/>
            <a:ext cx="12192000" cy="6854653"/>
          </a:xfrm>
          <a:prstGeom prst="rect">
            <a:avLst/>
          </a:prstGeom>
        </p:spPr>
      </p:pic>
      <p:sp>
        <p:nvSpPr>
          <p:cNvPr id="4" name="Dikdörtgen 3">
            <a:extLst>
              <a:ext uri="{FF2B5EF4-FFF2-40B4-BE49-F238E27FC236}">
                <a16:creationId xmlns:a16="http://schemas.microsoft.com/office/drawing/2014/main" id="{ECF10AB4-7A4E-4232-AF79-B1335CCF796E}"/>
              </a:ext>
            </a:extLst>
          </p:cNvPr>
          <p:cNvSpPr/>
          <p:nvPr/>
        </p:nvSpPr>
        <p:spPr>
          <a:xfrm>
            <a:off x="2330245" y="1061884"/>
            <a:ext cx="1179871" cy="486697"/>
          </a:xfrm>
          <a:prstGeom prst="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a:extLst>
              <a:ext uri="{FF2B5EF4-FFF2-40B4-BE49-F238E27FC236}">
                <a16:creationId xmlns:a16="http://schemas.microsoft.com/office/drawing/2014/main" id="{4CCCBA6E-B3C5-446E-B168-57008E2F0029}"/>
              </a:ext>
            </a:extLst>
          </p:cNvPr>
          <p:cNvSpPr/>
          <p:nvPr/>
        </p:nvSpPr>
        <p:spPr>
          <a:xfrm>
            <a:off x="3934909" y="1061884"/>
            <a:ext cx="2067685" cy="486697"/>
          </a:xfrm>
          <a:prstGeom prst="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dirty="0">
                <a:solidFill>
                  <a:schemeClr val="tx1"/>
                </a:solidFill>
              </a:rPr>
              <a:t>Kopya sayısını belirler</a:t>
            </a:r>
          </a:p>
        </p:txBody>
      </p:sp>
      <p:sp>
        <p:nvSpPr>
          <p:cNvPr id="6" name="Dikdörtgen 5">
            <a:extLst>
              <a:ext uri="{FF2B5EF4-FFF2-40B4-BE49-F238E27FC236}">
                <a16:creationId xmlns:a16="http://schemas.microsoft.com/office/drawing/2014/main" id="{A153CF6D-3153-4440-A593-568E5AA58AA9}"/>
              </a:ext>
            </a:extLst>
          </p:cNvPr>
          <p:cNvSpPr/>
          <p:nvPr/>
        </p:nvSpPr>
        <p:spPr>
          <a:xfrm>
            <a:off x="1484311" y="2079523"/>
            <a:ext cx="2163458" cy="875071"/>
          </a:xfrm>
          <a:prstGeom prst="rect">
            <a:avLst/>
          </a:prstGeom>
          <a:no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a:extLst>
              <a:ext uri="{FF2B5EF4-FFF2-40B4-BE49-F238E27FC236}">
                <a16:creationId xmlns:a16="http://schemas.microsoft.com/office/drawing/2014/main" id="{C0EAA673-D8B9-49A2-A982-9ACF6CE7C44E}"/>
              </a:ext>
            </a:extLst>
          </p:cNvPr>
          <p:cNvSpPr/>
          <p:nvPr/>
        </p:nvSpPr>
        <p:spPr>
          <a:xfrm>
            <a:off x="3934908" y="2079523"/>
            <a:ext cx="2067686" cy="875071"/>
          </a:xfrm>
          <a:prstGeom prst="rect">
            <a:avLst/>
          </a:prstGeom>
          <a:no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dirty="0">
                <a:solidFill>
                  <a:schemeClr val="tx1"/>
                </a:solidFill>
              </a:rPr>
              <a:t>Birden fazla ise yazıcı seçmenizi sağlar</a:t>
            </a:r>
          </a:p>
        </p:txBody>
      </p:sp>
      <p:sp>
        <p:nvSpPr>
          <p:cNvPr id="8" name="Dikdörtgen 7">
            <a:extLst>
              <a:ext uri="{FF2B5EF4-FFF2-40B4-BE49-F238E27FC236}">
                <a16:creationId xmlns:a16="http://schemas.microsoft.com/office/drawing/2014/main" id="{DF9A6B93-1FCA-4FF3-8DD1-D8862560F70F}"/>
              </a:ext>
            </a:extLst>
          </p:cNvPr>
          <p:cNvSpPr/>
          <p:nvPr/>
        </p:nvSpPr>
        <p:spPr>
          <a:xfrm>
            <a:off x="1484311" y="3259394"/>
            <a:ext cx="2163458" cy="722672"/>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a:extLst>
              <a:ext uri="{FF2B5EF4-FFF2-40B4-BE49-F238E27FC236}">
                <a16:creationId xmlns:a16="http://schemas.microsoft.com/office/drawing/2014/main" id="{7ABC8B27-62A4-4A87-80B1-E6A796D5AC66}"/>
              </a:ext>
            </a:extLst>
          </p:cNvPr>
          <p:cNvSpPr/>
          <p:nvPr/>
        </p:nvSpPr>
        <p:spPr>
          <a:xfrm>
            <a:off x="3934908" y="3259395"/>
            <a:ext cx="2067686" cy="722672"/>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dirty="0">
                <a:solidFill>
                  <a:schemeClr val="tx1"/>
                </a:solidFill>
              </a:rPr>
              <a:t>Yazdırmak istediğiniz sayfaları seçmeniz sağlar</a:t>
            </a:r>
          </a:p>
        </p:txBody>
      </p:sp>
      <p:sp>
        <p:nvSpPr>
          <p:cNvPr id="10" name="Dikdörtgen 9">
            <a:extLst>
              <a:ext uri="{FF2B5EF4-FFF2-40B4-BE49-F238E27FC236}">
                <a16:creationId xmlns:a16="http://schemas.microsoft.com/office/drawing/2014/main" id="{44F85048-7388-4D5A-AC40-24B5B4084003}"/>
              </a:ext>
            </a:extLst>
          </p:cNvPr>
          <p:cNvSpPr/>
          <p:nvPr/>
        </p:nvSpPr>
        <p:spPr>
          <a:xfrm>
            <a:off x="1484309" y="4031228"/>
            <a:ext cx="2163458" cy="317875"/>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ikdörtgen 10">
            <a:extLst>
              <a:ext uri="{FF2B5EF4-FFF2-40B4-BE49-F238E27FC236}">
                <a16:creationId xmlns:a16="http://schemas.microsoft.com/office/drawing/2014/main" id="{4E39C9C4-E065-4884-BBF6-998C2444B0A8}"/>
              </a:ext>
            </a:extLst>
          </p:cNvPr>
          <p:cNvSpPr/>
          <p:nvPr/>
        </p:nvSpPr>
        <p:spPr>
          <a:xfrm>
            <a:off x="6002594" y="3790336"/>
            <a:ext cx="2067686" cy="707922"/>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dirty="0">
                <a:solidFill>
                  <a:schemeClr val="tx1"/>
                </a:solidFill>
              </a:rPr>
              <a:t>Çıktılarınızın nasıl harmanlanacağını seçebilirsiniz</a:t>
            </a:r>
          </a:p>
        </p:txBody>
      </p:sp>
      <p:cxnSp>
        <p:nvCxnSpPr>
          <p:cNvPr id="13" name="Düz Ok Bağlayıcısı 12">
            <a:extLst>
              <a:ext uri="{FF2B5EF4-FFF2-40B4-BE49-F238E27FC236}">
                <a16:creationId xmlns:a16="http://schemas.microsoft.com/office/drawing/2014/main" id="{0541A03F-5F74-4B1F-9F7F-CC96D49851C4}"/>
              </a:ext>
            </a:extLst>
          </p:cNvPr>
          <p:cNvCxnSpPr>
            <a:stCxn id="11" idx="1"/>
          </p:cNvCxnSpPr>
          <p:nvPr/>
        </p:nvCxnSpPr>
        <p:spPr>
          <a:xfrm flipH="1">
            <a:off x="3647767" y="4144297"/>
            <a:ext cx="2354827" cy="44245"/>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Dikdörtgen 13">
            <a:extLst>
              <a:ext uri="{FF2B5EF4-FFF2-40B4-BE49-F238E27FC236}">
                <a16:creationId xmlns:a16="http://schemas.microsoft.com/office/drawing/2014/main" id="{8ECA8705-10B7-4AA5-B92A-46FECA0D8606}"/>
              </a:ext>
            </a:extLst>
          </p:cNvPr>
          <p:cNvSpPr/>
          <p:nvPr/>
        </p:nvSpPr>
        <p:spPr>
          <a:xfrm>
            <a:off x="1484309" y="4398266"/>
            <a:ext cx="2163458" cy="3703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Dikdörtgen 14">
            <a:extLst>
              <a:ext uri="{FF2B5EF4-FFF2-40B4-BE49-F238E27FC236}">
                <a16:creationId xmlns:a16="http://schemas.microsoft.com/office/drawing/2014/main" id="{ADCC7BE8-827D-4829-925C-3608809ED794}"/>
              </a:ext>
            </a:extLst>
          </p:cNvPr>
          <p:cNvSpPr/>
          <p:nvPr/>
        </p:nvSpPr>
        <p:spPr>
          <a:xfrm>
            <a:off x="3934906" y="4398266"/>
            <a:ext cx="2067686" cy="46702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dirty="0">
                <a:solidFill>
                  <a:schemeClr val="tx1"/>
                </a:solidFill>
              </a:rPr>
              <a:t>Dikey ya da yatay sayfa seçenekleri</a:t>
            </a:r>
          </a:p>
        </p:txBody>
      </p:sp>
      <p:sp>
        <p:nvSpPr>
          <p:cNvPr id="16" name="Dikdörtgen 15">
            <a:extLst>
              <a:ext uri="{FF2B5EF4-FFF2-40B4-BE49-F238E27FC236}">
                <a16:creationId xmlns:a16="http://schemas.microsoft.com/office/drawing/2014/main" id="{9B49E592-B019-4D88-9DAF-00598A223F97}"/>
              </a:ext>
            </a:extLst>
          </p:cNvPr>
          <p:cNvSpPr/>
          <p:nvPr/>
        </p:nvSpPr>
        <p:spPr>
          <a:xfrm>
            <a:off x="1484309" y="5215911"/>
            <a:ext cx="2163458" cy="370386"/>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Dikdörtgen 16">
            <a:extLst>
              <a:ext uri="{FF2B5EF4-FFF2-40B4-BE49-F238E27FC236}">
                <a16:creationId xmlns:a16="http://schemas.microsoft.com/office/drawing/2014/main" id="{2FFE5AC3-8CEA-4B3A-8CA4-9A5FD92DD585}"/>
              </a:ext>
            </a:extLst>
          </p:cNvPr>
          <p:cNvSpPr/>
          <p:nvPr/>
        </p:nvSpPr>
        <p:spPr>
          <a:xfrm>
            <a:off x="3934906" y="5215911"/>
            <a:ext cx="2067686" cy="100791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dirty="0">
                <a:solidFill>
                  <a:schemeClr val="tx1"/>
                </a:solidFill>
              </a:rPr>
              <a:t>Sayfaların kenar boşluklarını ayarlamanıza olanak verir</a:t>
            </a:r>
          </a:p>
        </p:txBody>
      </p:sp>
    </p:spTree>
    <p:extLst>
      <p:ext uri="{BB962C8B-B14F-4D97-AF65-F5344CB8AC3E}">
        <p14:creationId xmlns:p14="http://schemas.microsoft.com/office/powerpoint/2010/main" val="13661409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TM03457496[[fn=Paralaks]]</Template>
  <TotalTime>5311</TotalTime>
  <Words>3233</Words>
  <Application>Microsoft Office PowerPoint</Application>
  <PresentationFormat>Geniş ekran</PresentationFormat>
  <Paragraphs>356</Paragraphs>
  <Slides>101</Slides>
  <Notes>59</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101</vt:i4>
      </vt:variant>
    </vt:vector>
  </HeadingPairs>
  <TitlesOfParts>
    <vt:vector size="107" baseType="lpstr">
      <vt:lpstr>Arial</vt:lpstr>
      <vt:lpstr>Calibri</vt:lpstr>
      <vt:lpstr>Cambria Math</vt:lpstr>
      <vt:lpstr>Corbel</vt:lpstr>
      <vt:lpstr>Wingdings</vt:lpstr>
      <vt:lpstr>Paralaks</vt:lpstr>
      <vt:lpstr>Gıda Mühendisliğinde Bilgisayar Uygulamaları</vt:lpstr>
      <vt:lpstr>Bu hafta</vt:lpstr>
      <vt:lpstr>PowerPoint Sunusu</vt:lpstr>
      <vt:lpstr>PowerPoint Sunusu</vt:lpstr>
      <vt:lpstr>4. Formüller</vt:lpstr>
      <vt:lpstr>4.1 Otomatik Toplama Kullanma</vt:lpstr>
      <vt:lpstr>PowerPoint Sunusu</vt:lpstr>
      <vt:lpstr>PowerPoint Sunusu</vt:lpstr>
      <vt:lpstr>4.2 Formül Oluşturma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4.3 Formül Kopyalama</vt:lpstr>
      <vt:lpstr>PowerPoint Sunusu</vt:lpstr>
      <vt:lpstr>4.4 Formüllerde Hata Denetimi</vt:lpstr>
      <vt:lpstr>PowerPoint Sunusu</vt:lpstr>
      <vt:lpstr>PowerPoint Sunusu</vt:lpstr>
      <vt:lpstr>PowerPoint Sunusu</vt:lpstr>
      <vt:lpstr>PowerPoint Sunusu</vt:lpstr>
      <vt:lpstr>PowerPoint Sunusu</vt:lpstr>
      <vt:lpstr>PowerPoint Sunusu</vt:lpstr>
      <vt:lpstr>4.5 Formül Başvuruları Kullanma 4.5.1 Hücrelere Ad Tanımlama</vt:lpstr>
      <vt:lpstr>PowerPoint Sunusu</vt:lpstr>
      <vt:lpstr>PowerPoint Sunusu</vt:lpstr>
      <vt:lpstr>4.5.2 Hücre Başvuruları Oluşturma ya da Değiştirmek</vt:lpstr>
      <vt:lpstr>PowerPoint Sunusu</vt:lpstr>
      <vt:lpstr>4.5.3 Aynı çalışma sayfasında hücre başvurusu oluşturma</vt:lpstr>
      <vt:lpstr>PowerPoint Sunusu</vt:lpstr>
      <vt:lpstr>PowerPoint Sunusu</vt:lpstr>
      <vt:lpstr>PowerPoint Sunusu</vt:lpstr>
      <vt:lpstr>4.5.4 Başka bir çalışma sayfasına hücre başvurusu oluşturma</vt:lpstr>
      <vt:lpstr>PowerPoint Sunusu</vt:lpstr>
      <vt:lpstr>5. Grafikler</vt:lpstr>
      <vt:lpstr>PowerPoint Sunusu</vt:lpstr>
      <vt:lpstr>5.1 Grafik Ekleme</vt:lpstr>
      <vt:lpstr>PowerPoint Sunusu</vt:lpstr>
      <vt:lpstr>PowerPoint Sunusu</vt:lpstr>
      <vt:lpstr>5.2 Grafik Türü Değiştirme</vt:lpstr>
      <vt:lpstr>PowerPoint Sunusu</vt:lpstr>
      <vt:lpstr>PowerPoint Sunusu</vt:lpstr>
      <vt:lpstr>PowerPoint Sunusu</vt:lpstr>
      <vt:lpstr>PowerPoint Sunusu</vt:lpstr>
      <vt:lpstr>PowerPoint Sunusu</vt:lpstr>
      <vt:lpstr>PowerPoint Sunusu</vt:lpstr>
      <vt:lpstr>5.3 Grafik Biçimlendirme</vt:lpstr>
      <vt:lpstr>PowerPoint Sunusu</vt:lpstr>
      <vt:lpstr>PowerPoint Sunusu</vt:lpstr>
      <vt:lpstr>5.3.1 Grafik başlığını konumlandırma</vt:lpstr>
      <vt:lpstr>PowerPoint Sunusu</vt:lpstr>
      <vt:lpstr>PowerPoint Sunusu</vt:lpstr>
      <vt:lpstr>PowerPoint Sunusu</vt:lpstr>
      <vt:lpstr>PowerPoint Sunusu</vt:lpstr>
      <vt:lpstr>PowerPoint Sunusu</vt:lpstr>
      <vt:lpstr>5.3.2 Eksen Başlığı Eklemek</vt:lpstr>
      <vt:lpstr>PowerPoint Sunusu</vt:lpstr>
      <vt:lpstr>PowerPoint Sunusu</vt:lpstr>
      <vt:lpstr>5.3.3 Grafiği Yeniden Boyutlandırma</vt:lpstr>
      <vt:lpstr>PowerPoint Sunusu</vt:lpstr>
      <vt:lpstr>PowerPoint Sunusu</vt:lpstr>
      <vt:lpstr>5.3.4 Grafik Görünümünü Düzenleme</vt:lpstr>
      <vt:lpstr>PowerPoint Sunusu</vt:lpstr>
      <vt:lpstr>5.4 Yeni Veri Ekleme</vt:lpstr>
      <vt:lpstr>PowerPoint Sunusu</vt:lpstr>
      <vt:lpstr>PowerPoint Sunusu</vt:lpstr>
      <vt:lpstr>PowerPoint Sunusu</vt:lpstr>
      <vt:lpstr>PowerPoint Sunusu</vt:lpstr>
      <vt:lpstr>5.5 Veri Serilerini Silme</vt:lpstr>
      <vt:lpstr>PowerPoint Sunusu</vt:lpstr>
      <vt:lpstr>6-Eğilim Çizgisi Ekleme</vt:lpstr>
      <vt:lpstr>PowerPoint Sunusu</vt:lpstr>
      <vt:lpstr>PowerPoint Sunusu</vt:lpstr>
      <vt:lpstr>PowerPoint Sunusu</vt:lpstr>
      <vt:lpstr>6. Çizim Araçları</vt:lpstr>
      <vt:lpstr>PowerPoint Sunusu</vt:lpstr>
      <vt:lpstr>6.1 Metin Kutusu</vt:lpstr>
      <vt:lpstr>PowerPoint Sunusu</vt:lpstr>
      <vt:lpstr>6.2 Şekil Çizimi</vt:lpstr>
      <vt:lpstr>PowerPoint Sunusu</vt:lpstr>
      <vt:lpstr>6.3 Resim Ekleme</vt:lpstr>
      <vt:lpstr>PowerPoint Sunusu</vt:lpstr>
      <vt:lpstr>6.4 SmartArt Grafiği Oluşturma</vt:lpstr>
      <vt:lpstr>PowerPoint Sunusu</vt:lpstr>
      <vt:lpstr>PowerPoint Sunusu</vt:lpstr>
      <vt:lpstr>7. Yazdırma</vt:lpstr>
      <vt:lpstr>PowerPoint Sunusu</vt:lpstr>
      <vt:lpstr>7.1 Yazdırma Alanı Belirleme</vt:lpstr>
      <vt:lpstr>PowerPoint Sunusu</vt:lpstr>
      <vt:lpstr>7.2 Sayfa Sınırları Belirleme</vt:lpstr>
      <vt:lpstr>PowerPoint Sunusu</vt:lpstr>
      <vt:lpstr>7.3 Yazdırma Seçenekleri</vt:lpstr>
      <vt:lpstr>PowerPoint Sunusu</vt:lpstr>
      <vt:lpstr>PowerPoint Sunusu</vt:lpstr>
      <vt:lpstr>7.4 Ön izleme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Farhan Alfin</dc:creator>
  <cp:lastModifiedBy>Farhan Alfin</cp:lastModifiedBy>
  <cp:revision>644</cp:revision>
  <dcterms:created xsi:type="dcterms:W3CDTF">2017-08-15T06:05:11Z</dcterms:created>
  <dcterms:modified xsi:type="dcterms:W3CDTF">2018-11-17T09:54:52Z</dcterms:modified>
</cp:coreProperties>
</file>